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Roboto Condensed"/>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jHkY3EVk6krG1oDIkgpSnejxkF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Condensed-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Condensed-italic.fntdata"/><Relationship Id="rId6" Type="http://schemas.openxmlformats.org/officeDocument/2006/relationships/slide" Target="slides/slide2.xml"/><Relationship Id="rId18" Type="http://schemas.openxmlformats.org/officeDocument/2006/relationships/font" Target="fonts/RobotoCondensed-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3a3e9609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13a3e96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13a3e9609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13a3e960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13a3e9609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13a3e96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gd13a3e9609_2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 name="Google Shape;24;gd13a3e9609_2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d13a3e9609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d13a3e960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13a3e9609_2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d13a3e9609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13a3e960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13a3e960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5776e94e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5776e94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13a3e96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13a3e96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128c5d94d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128c5d94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5776e94e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5776e94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President’s plan restores the top tax bracket to what it was before the 2017 law, returning the rate to 39.6 percent, applying only to those within the top one percent.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apply the taxes consistently to those making over $400,000, ensuring that all high-income Americans pay the same Medicare taxes 3.8%.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President would also end the special real estate tax break—that allows real estate investors to defer taxation when they exchange property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400 000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p:cSld name="Cover Slide ">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cSld name="Appendix">
    <p:spTree>
      <p:nvGrpSpPr>
        <p:cNvPr id="12" name="Shape 12"/>
        <p:cNvGrpSpPr/>
        <p:nvPr/>
      </p:nvGrpSpPr>
      <p:grpSpPr>
        <a:xfrm>
          <a:off x="0" y="0"/>
          <a:ext cx="0" cy="0"/>
          <a:chOff x="0" y="0"/>
          <a:chExt cx="0" cy="0"/>
        </a:xfrm>
      </p:grpSpPr>
      <p:sp>
        <p:nvSpPr>
          <p:cNvPr id="13" name="Google Shape;13;p4"/>
          <p:cNvSpPr txBox="1"/>
          <p:nvPr>
            <p:ph idx="12" type="sldNum"/>
          </p:nvPr>
        </p:nvSpPr>
        <p:spPr>
          <a:xfrm>
            <a:off x="9455831" y="6492875"/>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a:solidFill>
                  <a:schemeClr val="lt1"/>
                </a:solidFill>
                <a:latin typeface="Calibri"/>
                <a:ea typeface="Calibri"/>
                <a:cs typeface="Calibri"/>
                <a:sym typeface="Calibri"/>
              </a:defRPr>
            </a:lvl1pPr>
            <a:lvl2pPr indent="0" lvl="1" marL="0" marR="0" rtl="0" algn="r">
              <a:spcBef>
                <a:spcPts val="0"/>
              </a:spcBef>
              <a:buNone/>
              <a:defRPr b="1" sz="1200">
                <a:solidFill>
                  <a:schemeClr val="lt1"/>
                </a:solidFill>
                <a:latin typeface="Calibri"/>
                <a:ea typeface="Calibri"/>
                <a:cs typeface="Calibri"/>
                <a:sym typeface="Calibri"/>
              </a:defRPr>
            </a:lvl2pPr>
            <a:lvl3pPr indent="0" lvl="2" marL="0" marR="0" rtl="0" algn="r">
              <a:spcBef>
                <a:spcPts val="0"/>
              </a:spcBef>
              <a:buNone/>
              <a:defRPr b="1" sz="1200">
                <a:solidFill>
                  <a:schemeClr val="lt1"/>
                </a:solidFill>
                <a:latin typeface="Calibri"/>
                <a:ea typeface="Calibri"/>
                <a:cs typeface="Calibri"/>
                <a:sym typeface="Calibri"/>
              </a:defRPr>
            </a:lvl3pPr>
            <a:lvl4pPr indent="0" lvl="3" marL="0" marR="0" rtl="0" algn="r">
              <a:spcBef>
                <a:spcPts val="0"/>
              </a:spcBef>
              <a:buNone/>
              <a:defRPr b="1" sz="1200">
                <a:solidFill>
                  <a:schemeClr val="lt1"/>
                </a:solidFill>
                <a:latin typeface="Calibri"/>
                <a:ea typeface="Calibri"/>
                <a:cs typeface="Calibri"/>
                <a:sym typeface="Calibri"/>
              </a:defRPr>
            </a:lvl4pPr>
            <a:lvl5pPr indent="0" lvl="4" marL="0" marR="0" rtl="0" algn="r">
              <a:spcBef>
                <a:spcPts val="0"/>
              </a:spcBef>
              <a:buNone/>
              <a:defRPr b="1" sz="1200">
                <a:solidFill>
                  <a:schemeClr val="lt1"/>
                </a:solidFill>
                <a:latin typeface="Calibri"/>
                <a:ea typeface="Calibri"/>
                <a:cs typeface="Calibri"/>
                <a:sym typeface="Calibri"/>
              </a:defRPr>
            </a:lvl5pPr>
            <a:lvl6pPr indent="0" lvl="5" marL="0" marR="0" rtl="0" algn="r">
              <a:spcBef>
                <a:spcPts val="0"/>
              </a:spcBef>
              <a:buNone/>
              <a:defRPr b="1" sz="1200">
                <a:solidFill>
                  <a:schemeClr val="lt1"/>
                </a:solidFill>
                <a:latin typeface="Calibri"/>
                <a:ea typeface="Calibri"/>
                <a:cs typeface="Calibri"/>
                <a:sym typeface="Calibri"/>
              </a:defRPr>
            </a:lvl6pPr>
            <a:lvl7pPr indent="0" lvl="6" marL="0" marR="0" rtl="0" algn="r">
              <a:spcBef>
                <a:spcPts val="0"/>
              </a:spcBef>
              <a:buNone/>
              <a:defRPr b="1" sz="1200">
                <a:solidFill>
                  <a:schemeClr val="lt1"/>
                </a:solidFill>
                <a:latin typeface="Calibri"/>
                <a:ea typeface="Calibri"/>
                <a:cs typeface="Calibri"/>
                <a:sym typeface="Calibri"/>
              </a:defRPr>
            </a:lvl7pPr>
            <a:lvl8pPr indent="0" lvl="7" marL="0" marR="0" rtl="0" algn="r">
              <a:spcBef>
                <a:spcPts val="0"/>
              </a:spcBef>
              <a:buNone/>
              <a:defRPr b="1" sz="1200">
                <a:solidFill>
                  <a:schemeClr val="lt1"/>
                </a:solidFill>
                <a:latin typeface="Calibri"/>
                <a:ea typeface="Calibri"/>
                <a:cs typeface="Calibri"/>
                <a:sym typeface="Calibri"/>
              </a:defRPr>
            </a:lvl8pPr>
            <a:lvl9pPr indent="0" lvl="8" marL="0" marR="0" rtl="0" algn="r">
              <a:spcBef>
                <a:spcPts val="0"/>
              </a:spcBef>
              <a:buNone/>
              <a:defRPr b="1"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4"/>
          <p:cNvSpPr txBox="1"/>
          <p:nvPr>
            <p:ph type="title"/>
          </p:nvPr>
        </p:nvSpPr>
        <p:spPr>
          <a:xfrm>
            <a:off x="712384" y="47850"/>
            <a:ext cx="9932558" cy="74531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B3779"/>
              </a:buClr>
              <a:buSzPts val="2800"/>
              <a:buFont typeface="Calibri"/>
              <a:buNone/>
              <a:defRPr b="1" i="0" sz="2800" u="none" cap="none" strike="noStrike">
                <a:solidFill>
                  <a:srgbClr val="0B377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4"/>
          <p:cNvSpPr txBox="1"/>
          <p:nvPr>
            <p:ph idx="1" type="body"/>
          </p:nvPr>
        </p:nvSpPr>
        <p:spPr>
          <a:xfrm>
            <a:off x="712384" y="624833"/>
            <a:ext cx="9932558" cy="4445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0B3679"/>
              </a:buClr>
              <a:buSzPts val="2000"/>
              <a:buFont typeface="Arial"/>
              <a:buNone/>
              <a:defRPr b="0" i="0" sz="2000" u="none" cap="none" strike="noStrike">
                <a:solidFill>
                  <a:srgbClr val="0B3679"/>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p:nvPr/>
        </p:nvSpPr>
        <p:spPr>
          <a:xfrm>
            <a:off x="0" y="6571129"/>
            <a:ext cx="12192000" cy="2868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7" name="Google Shape;7;p2"/>
          <p:cNvCxnSpPr/>
          <p:nvPr/>
        </p:nvCxnSpPr>
        <p:spPr>
          <a:xfrm>
            <a:off x="0" y="6490442"/>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8" name="Google Shape;8;p2"/>
          <p:cNvSpPr/>
          <p:nvPr/>
        </p:nvSpPr>
        <p:spPr>
          <a:xfrm>
            <a:off x="10282518" y="6490442"/>
            <a:ext cx="1909482" cy="367558"/>
          </a:xfrm>
          <a:prstGeom prst="rect">
            <a:avLst/>
          </a:prstGeom>
          <a:solidFill>
            <a:srgbClr val="1E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 name="Google Shape;9;p2"/>
          <p:cNvSpPr/>
          <p:nvPr/>
        </p:nvSpPr>
        <p:spPr>
          <a:xfrm>
            <a:off x="264459" y="0"/>
            <a:ext cx="421341" cy="818707"/>
          </a:xfrm>
          <a:prstGeom prst="rect">
            <a:avLst/>
          </a:prstGeom>
          <a:solidFill>
            <a:srgbClr val="1E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0" name="Google Shape;10;p2"/>
          <p:cNvCxnSpPr/>
          <p:nvPr/>
        </p:nvCxnSpPr>
        <p:spPr>
          <a:xfrm>
            <a:off x="-8965" y="1085144"/>
            <a:ext cx="12200965" cy="0"/>
          </a:xfrm>
          <a:prstGeom prst="straightConnector1">
            <a:avLst/>
          </a:prstGeom>
          <a:noFill/>
          <a:ln cap="flat" cmpd="sng" w="19050">
            <a:solidFill>
              <a:srgbClr val="1E4E79"/>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F26B43"/>
          </p15:clr>
        </p15:guide>
        <p15:guide id="2" pos="7248">
          <p15:clr>
            <a:srgbClr val="F26B43"/>
          </p15:clr>
        </p15:guide>
        <p15:guide id="3" orient="horz" pos="686">
          <p15:clr>
            <a:srgbClr val="F26B43"/>
          </p15:clr>
        </p15:guide>
        <p15:guide id="4" orient="horz" pos="40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www.cnbc.com/2021/04/27/biden-capital-gains-tax-plan-could-raise-113-billion-if-step-up-is-kille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nbc.com/2021/04/22/how-the-biden-capital-gains-tax-proposal-would-hit-the-wealthy.html" TargetMode="External"/><Relationship Id="rId4" Type="http://schemas.openxmlformats.org/officeDocument/2006/relationships/hyperlink" Target="https://www.wsj.com/articles/capital-gains-taxes-are-on-bidens-radar-as-he-seeks-money-for-social-programs-11619192256" TargetMode="External"/><Relationship Id="rId9" Type="http://schemas.openxmlformats.org/officeDocument/2006/relationships/image" Target="../media/image9.png"/><Relationship Id="rId5" Type="http://schemas.openxmlformats.org/officeDocument/2006/relationships/hyperlink" Target="https://www.nytimes.com/2021/04/22/business/economy/biden-taxes.html" TargetMode="External"/><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cnbc.com/2021/04/27/biden-capital-gains-tax-plan-could-raise-113-billion-if-step-up-is-killed.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pic>
        <p:nvPicPr>
          <p:cNvPr id="20" name="Google Shape;20;p1"/>
          <p:cNvPicPr preferRelativeResize="0"/>
          <p:nvPr/>
        </p:nvPicPr>
        <p:blipFill rotWithShape="1">
          <a:blip r:embed="rId3">
            <a:alphaModFix/>
          </a:blip>
          <a:srcRect b="0" l="7646" r="0" t="0"/>
          <a:stretch/>
        </p:blipFill>
        <p:spPr>
          <a:xfrm>
            <a:off x="-1" y="0"/>
            <a:ext cx="12191999" cy="6858000"/>
          </a:xfrm>
          <a:prstGeom prst="rect">
            <a:avLst/>
          </a:prstGeom>
          <a:noFill/>
          <a:ln>
            <a:noFill/>
          </a:ln>
        </p:spPr>
      </p:pic>
      <p:sp>
        <p:nvSpPr>
          <p:cNvPr id="21" name="Google Shape;21;p1"/>
          <p:cNvSpPr/>
          <p:nvPr/>
        </p:nvSpPr>
        <p:spPr>
          <a:xfrm>
            <a:off x="5029200" y="3552825"/>
            <a:ext cx="6991800" cy="22014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3500">
                <a:solidFill>
                  <a:srgbClr val="FFFFFF"/>
                </a:solidFill>
              </a:rPr>
              <a:t>Biden’s Capital Gain Tax Plan </a:t>
            </a:r>
            <a:endParaRPr b="1" sz="2400">
              <a:solidFill>
                <a:srgbClr val="FFFFFF"/>
              </a:solidFill>
              <a:latin typeface="Arial"/>
              <a:ea typeface="Arial"/>
              <a:cs typeface="Arial"/>
              <a:sym typeface="Arial"/>
            </a:endParaRPr>
          </a:p>
          <a:p>
            <a:pPr indent="0" lvl="0" marL="0" marR="0" rtl="0" algn="r">
              <a:spcBef>
                <a:spcPts val="0"/>
              </a:spcBef>
              <a:spcAft>
                <a:spcPts val="0"/>
              </a:spcAft>
              <a:buNone/>
            </a:pPr>
            <a:r>
              <a:rPr b="1" lang="en-US" sz="2400">
                <a:solidFill>
                  <a:srgbClr val="FFFFFF"/>
                </a:solidFill>
              </a:rPr>
              <a:t>FINA1303 - </a:t>
            </a:r>
            <a:r>
              <a:rPr b="1" lang="en-US" sz="2400">
                <a:solidFill>
                  <a:srgbClr val="FFFFFF"/>
                </a:solidFill>
                <a:latin typeface="Arial"/>
                <a:ea typeface="Arial"/>
                <a:cs typeface="Arial"/>
                <a:sym typeface="Arial"/>
              </a:rPr>
              <a:t>Group </a:t>
            </a:r>
            <a:r>
              <a:rPr b="1" lang="en-US" sz="2400">
                <a:solidFill>
                  <a:srgbClr val="FFFFFF"/>
                </a:solidFill>
              </a:rPr>
              <a:t>18</a:t>
            </a:r>
            <a:endParaRPr b="1" sz="240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gd13a3e9609_0_179"/>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7" name="Google Shape;197;gd13a3e9609_0_179"/>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Explain capital gain tax  [Zita] </a:t>
            </a:r>
            <a:endParaRPr/>
          </a:p>
        </p:txBody>
      </p:sp>
      <p:sp>
        <p:nvSpPr>
          <p:cNvPr id="198" name="Google Shape;198;gd13a3e9609_0_179"/>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1800"/>
              <a:t>A tax on the rise in market value of investments incurred when individuals or corporations sell those investments</a:t>
            </a:r>
            <a:endParaRPr sz="1800"/>
          </a:p>
        </p:txBody>
      </p:sp>
      <p:sp>
        <p:nvSpPr>
          <p:cNvPr id="199" name="Google Shape;199;gd13a3e9609_0_179"/>
          <p:cNvSpPr/>
          <p:nvPr/>
        </p:nvSpPr>
        <p:spPr>
          <a:xfrm>
            <a:off x="1716575" y="3399300"/>
            <a:ext cx="2110800" cy="745200"/>
          </a:xfrm>
          <a:prstGeom prst="roundRect">
            <a:avLst>
              <a:gd fmla="val 16667" name="adj"/>
            </a:avLst>
          </a:prstGeom>
          <a:solidFill>
            <a:srgbClr val="929292"/>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Calibri"/>
                <a:ea typeface="Calibri"/>
                <a:cs typeface="Calibri"/>
                <a:sym typeface="Calibri"/>
              </a:rPr>
              <a:t>Capital Gain Tax</a:t>
            </a:r>
            <a:endParaRPr sz="1800">
              <a:latin typeface="Calibri"/>
              <a:ea typeface="Calibri"/>
              <a:cs typeface="Calibri"/>
              <a:sym typeface="Calibri"/>
            </a:endParaRPr>
          </a:p>
        </p:txBody>
      </p:sp>
      <p:sp>
        <p:nvSpPr>
          <p:cNvPr id="200" name="Google Shape;200;gd13a3e9609_0_179"/>
          <p:cNvSpPr/>
          <p:nvPr/>
        </p:nvSpPr>
        <p:spPr>
          <a:xfrm>
            <a:off x="4230775" y="2043550"/>
            <a:ext cx="3197700" cy="745200"/>
          </a:xfrm>
          <a:prstGeom prst="roundRect">
            <a:avLst>
              <a:gd fmla="val 16667" name="adj"/>
            </a:avLst>
          </a:prstGeom>
          <a:solidFill>
            <a:srgbClr val="176490"/>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Calibri"/>
                <a:ea typeface="Calibri"/>
                <a:cs typeface="Calibri"/>
                <a:sym typeface="Calibri"/>
              </a:rPr>
              <a:t>Long-Term Capital Gain Tax</a:t>
            </a:r>
            <a:endParaRPr sz="1800">
              <a:latin typeface="Calibri"/>
              <a:ea typeface="Calibri"/>
              <a:cs typeface="Calibri"/>
              <a:sym typeface="Calibri"/>
            </a:endParaRPr>
          </a:p>
        </p:txBody>
      </p:sp>
      <p:sp>
        <p:nvSpPr>
          <p:cNvPr id="201" name="Google Shape;201;gd13a3e9609_0_179"/>
          <p:cNvSpPr/>
          <p:nvPr/>
        </p:nvSpPr>
        <p:spPr>
          <a:xfrm>
            <a:off x="4267375" y="4467650"/>
            <a:ext cx="3124500" cy="745200"/>
          </a:xfrm>
          <a:prstGeom prst="roundRect">
            <a:avLst>
              <a:gd fmla="val 16667" name="adj"/>
            </a:avLst>
          </a:prstGeom>
          <a:solidFill>
            <a:srgbClr val="52C3C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Calibri"/>
                <a:ea typeface="Calibri"/>
                <a:cs typeface="Calibri"/>
                <a:sym typeface="Calibri"/>
              </a:rPr>
              <a:t>Short-Term Capital Gain Tax</a:t>
            </a:r>
            <a:endParaRPr sz="1800">
              <a:latin typeface="Calibri"/>
              <a:ea typeface="Calibri"/>
              <a:cs typeface="Calibri"/>
              <a:sym typeface="Calibri"/>
            </a:endParaRPr>
          </a:p>
        </p:txBody>
      </p:sp>
      <p:sp>
        <p:nvSpPr>
          <p:cNvPr id="202" name="Google Shape;202;gd13a3e9609_0_179"/>
          <p:cNvSpPr/>
          <p:nvPr/>
        </p:nvSpPr>
        <p:spPr>
          <a:xfrm flipH="1">
            <a:off x="3206125" y="2337950"/>
            <a:ext cx="2110800" cy="2668500"/>
          </a:xfrm>
          <a:prstGeom prst="arc">
            <a:avLst>
              <a:gd fmla="val 16020222" name="adj1"/>
              <a:gd fmla="val 20728612" name="adj2"/>
            </a:avLst>
          </a:prstGeom>
          <a:noFill/>
          <a:ln cap="flat" cmpd="sng" w="19050">
            <a:solidFill>
              <a:srgbClr val="1764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p:txBody>
      </p:sp>
      <p:sp>
        <p:nvSpPr>
          <p:cNvPr id="203" name="Google Shape;203;gd13a3e9609_0_179"/>
          <p:cNvSpPr/>
          <p:nvPr/>
        </p:nvSpPr>
        <p:spPr>
          <a:xfrm flipH="1">
            <a:off x="3231625" y="2440276"/>
            <a:ext cx="2059800" cy="2566200"/>
          </a:xfrm>
          <a:prstGeom prst="arc">
            <a:avLst>
              <a:gd fmla="val 1326768" name="adj1"/>
              <a:gd fmla="val 5799493" name="adj2"/>
            </a:avLst>
          </a:prstGeom>
          <a:noFill/>
          <a:ln cap="flat" cmpd="sng" w="19050">
            <a:solidFill>
              <a:srgbClr val="52C3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p:txBody>
      </p:sp>
      <p:sp>
        <p:nvSpPr>
          <p:cNvPr id="204" name="Google Shape;204;gd13a3e9609_0_179"/>
          <p:cNvSpPr txBox="1"/>
          <p:nvPr/>
        </p:nvSpPr>
        <p:spPr>
          <a:xfrm>
            <a:off x="7632300" y="1837000"/>
            <a:ext cx="4126800" cy="115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250"/>
              <a:buFont typeface="Roboto Condensed"/>
              <a:buNone/>
            </a:pPr>
            <a:r>
              <a:rPr lang="en-US" sz="1800">
                <a:latin typeface="Calibri"/>
                <a:ea typeface="Calibri"/>
                <a:cs typeface="Calibri"/>
                <a:sym typeface="Calibri"/>
              </a:rPr>
              <a:t>Only applies to profits from the sale of investments held </a:t>
            </a:r>
            <a:r>
              <a:rPr b="1" lang="en-US" sz="1800">
                <a:latin typeface="Calibri"/>
                <a:ea typeface="Calibri"/>
                <a:cs typeface="Calibri"/>
                <a:sym typeface="Calibri"/>
              </a:rPr>
              <a:t>for more than a year. </a:t>
            </a:r>
            <a:r>
              <a:rPr lang="en-US" sz="1800">
                <a:latin typeface="Calibri"/>
                <a:ea typeface="Calibri"/>
                <a:cs typeface="Calibri"/>
                <a:sym typeface="Calibri"/>
              </a:rPr>
              <a:t>Tax rate can be 0%,15%,20%, depends on tax brackets</a:t>
            </a:r>
            <a:endParaRPr sz="1800">
              <a:latin typeface="Calibri"/>
              <a:ea typeface="Calibri"/>
              <a:cs typeface="Calibri"/>
              <a:sym typeface="Calibri"/>
            </a:endParaRPr>
          </a:p>
        </p:txBody>
      </p:sp>
      <p:sp>
        <p:nvSpPr>
          <p:cNvPr id="205" name="Google Shape;205;gd13a3e9609_0_179"/>
          <p:cNvSpPr txBox="1"/>
          <p:nvPr/>
        </p:nvSpPr>
        <p:spPr>
          <a:xfrm>
            <a:off x="7632300" y="4315250"/>
            <a:ext cx="4126800" cy="115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250"/>
              <a:buFont typeface="Roboto Condensed"/>
              <a:buNone/>
            </a:pPr>
            <a:r>
              <a:rPr lang="en-US" sz="1800">
                <a:latin typeface="Calibri"/>
                <a:ea typeface="Calibri"/>
                <a:cs typeface="Calibri"/>
                <a:sym typeface="Calibri"/>
              </a:rPr>
              <a:t>Only applies to investments held </a:t>
            </a:r>
            <a:r>
              <a:rPr b="1" lang="en-US" sz="1800">
                <a:latin typeface="Calibri"/>
                <a:ea typeface="Calibri"/>
                <a:cs typeface="Calibri"/>
                <a:sym typeface="Calibri"/>
              </a:rPr>
              <a:t>for a year or less</a:t>
            </a:r>
            <a:r>
              <a:rPr lang="en-US" sz="1800">
                <a:latin typeface="Calibri"/>
                <a:ea typeface="Calibri"/>
                <a:cs typeface="Calibri"/>
                <a:sym typeface="Calibri"/>
              </a:rPr>
              <a:t>. Capital gain will be added to ordinary income and are subjected to ordinary income tax </a:t>
            </a:r>
            <a:endParaRPr sz="1800">
              <a:latin typeface="Calibri"/>
              <a:ea typeface="Calibri"/>
              <a:cs typeface="Calibri"/>
              <a:sym typeface="Calibri"/>
            </a:endParaRPr>
          </a:p>
        </p:txBody>
      </p:sp>
      <p:sp>
        <p:nvSpPr>
          <p:cNvPr id="206" name="Google Shape;206;gd13a3e9609_0_179"/>
          <p:cNvSpPr/>
          <p:nvPr/>
        </p:nvSpPr>
        <p:spPr>
          <a:xfrm>
            <a:off x="5657426" y="2942094"/>
            <a:ext cx="363300" cy="313200"/>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p:txBody>
      </p:sp>
      <p:sp>
        <p:nvSpPr>
          <p:cNvPr id="207" name="Google Shape;207;gd13a3e9609_0_179"/>
          <p:cNvSpPr txBox="1"/>
          <p:nvPr/>
        </p:nvSpPr>
        <p:spPr>
          <a:xfrm>
            <a:off x="4497150" y="3255600"/>
            <a:ext cx="3197700" cy="74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250"/>
              <a:buFont typeface="Roboto Condensed"/>
              <a:buNone/>
            </a:pPr>
            <a:r>
              <a:rPr lang="en-US" sz="1800">
                <a:solidFill>
                  <a:srgbClr val="FF0000"/>
                </a:solidFill>
                <a:latin typeface="Calibri"/>
                <a:ea typeface="Calibri"/>
                <a:cs typeface="Calibri"/>
                <a:sym typeface="Calibri"/>
              </a:rPr>
              <a:t>The U.S. capital gains tax only applies for Long-Term</a:t>
            </a:r>
            <a:endParaRPr sz="1800">
              <a:solidFill>
                <a:srgbClr val="FF0000"/>
              </a:solidFill>
              <a:latin typeface="Calibri"/>
              <a:ea typeface="Calibri"/>
              <a:cs typeface="Calibri"/>
              <a:sym typeface="Calibri"/>
            </a:endParaRPr>
          </a:p>
        </p:txBody>
      </p:sp>
      <p:sp>
        <p:nvSpPr>
          <p:cNvPr id="208" name="Google Shape;208;gd13a3e9609_0_179"/>
          <p:cNvSpPr txBox="1"/>
          <p:nvPr/>
        </p:nvSpPr>
        <p:spPr>
          <a:xfrm>
            <a:off x="777925" y="5708400"/>
            <a:ext cx="11580600" cy="4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1800">
                <a:latin typeface="Calibri"/>
                <a:ea typeface="Calibri"/>
                <a:cs typeface="Calibri"/>
                <a:sym typeface="Calibri"/>
              </a:rPr>
              <a:t>Taxable Capital Gain (net capital gain) for the year  = Total Capital Gain - Total Capital Loss </a:t>
            </a:r>
            <a:endParaRPr b="1" sz="1800">
              <a:latin typeface="Calibri"/>
              <a:ea typeface="Calibri"/>
              <a:cs typeface="Calibri"/>
              <a:sym typeface="Calibri"/>
            </a:endParaRPr>
          </a:p>
        </p:txBody>
      </p:sp>
      <p:sp>
        <p:nvSpPr>
          <p:cNvPr id="209" name="Google Shape;209;gd13a3e9609_0_179"/>
          <p:cNvSpPr txBox="1"/>
          <p:nvPr/>
        </p:nvSpPr>
        <p:spPr>
          <a:xfrm>
            <a:off x="685800" y="1230925"/>
            <a:ext cx="6706200" cy="44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1800">
                <a:latin typeface="Calibri"/>
                <a:ea typeface="Calibri"/>
                <a:cs typeface="Calibri"/>
                <a:sym typeface="Calibri"/>
              </a:rPr>
              <a:t>*Unsold investments will not be applied to capital gain tax </a:t>
            </a:r>
            <a:endParaRPr b="1" sz="1800">
              <a:latin typeface="Calibri"/>
              <a:ea typeface="Calibri"/>
              <a:cs typeface="Calibri"/>
              <a:sym typeface="Calibri"/>
            </a:endParaRPr>
          </a:p>
        </p:txBody>
      </p:sp>
      <p:sp>
        <p:nvSpPr>
          <p:cNvPr id="210" name="Google Shape;210;gd13a3e9609_0_179"/>
          <p:cNvSpPr txBox="1"/>
          <p:nvPr/>
        </p:nvSpPr>
        <p:spPr>
          <a:xfrm>
            <a:off x="0" y="6475775"/>
            <a:ext cx="43461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Capital Gains Tax, Investopedia</a:t>
            </a:r>
            <a:endParaRPr sz="1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gd13a3e9609_0_91"/>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6" name="Google Shape;216;gd13a3e9609_0_91"/>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Effect of raising capital gains tax - overview Sandra </a:t>
            </a:r>
            <a:endParaRPr/>
          </a:p>
        </p:txBody>
      </p:sp>
      <p:sp>
        <p:nvSpPr>
          <p:cNvPr id="217" name="Google Shape;217;gd13a3e9609_0_91"/>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218" name="Google Shape;218;gd13a3e9609_0_91"/>
          <p:cNvSpPr/>
          <p:nvPr/>
        </p:nvSpPr>
        <p:spPr>
          <a:xfrm>
            <a:off x="1861175" y="1555725"/>
            <a:ext cx="2743200" cy="699900"/>
          </a:xfrm>
          <a:prstGeom prst="roundRect">
            <a:avLst>
              <a:gd fmla="val 16667" name="adj"/>
            </a:avLst>
          </a:prstGeom>
          <a:solidFill>
            <a:srgbClr val="1E4E79"/>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Higher Tax</a:t>
            </a:r>
            <a:endParaRPr sz="1800"/>
          </a:p>
        </p:txBody>
      </p:sp>
      <p:sp>
        <p:nvSpPr>
          <p:cNvPr id="219" name="Google Shape;219;gd13a3e9609_0_91"/>
          <p:cNvSpPr/>
          <p:nvPr/>
        </p:nvSpPr>
        <p:spPr>
          <a:xfrm>
            <a:off x="1861175" y="2596425"/>
            <a:ext cx="2743200" cy="699900"/>
          </a:xfrm>
          <a:prstGeom prst="roundRect">
            <a:avLst>
              <a:gd fmla="val 16667" name="adj"/>
            </a:avLst>
          </a:prstGeom>
          <a:solidFill>
            <a:srgbClr val="0070C0"/>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Raise capital gains tax</a:t>
            </a:r>
            <a:endParaRPr sz="1800"/>
          </a:p>
        </p:txBody>
      </p:sp>
      <p:sp>
        <p:nvSpPr>
          <p:cNvPr id="220" name="Google Shape;220;gd13a3e9609_0_91"/>
          <p:cNvSpPr/>
          <p:nvPr/>
        </p:nvSpPr>
        <p:spPr>
          <a:xfrm>
            <a:off x="7505025" y="1555725"/>
            <a:ext cx="2743200" cy="699900"/>
          </a:xfrm>
          <a:prstGeom prst="roundRect">
            <a:avLst>
              <a:gd fmla="val 16667" name="adj"/>
            </a:avLst>
          </a:prstGeom>
          <a:solidFill>
            <a:srgbClr val="1E4E79"/>
          </a:solid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Lower motivation of people</a:t>
            </a:r>
            <a:endParaRPr sz="1800"/>
          </a:p>
        </p:txBody>
      </p:sp>
      <p:cxnSp>
        <p:nvCxnSpPr>
          <p:cNvPr id="221" name="Google Shape;221;gd13a3e9609_0_91"/>
          <p:cNvCxnSpPr/>
          <p:nvPr/>
        </p:nvCxnSpPr>
        <p:spPr>
          <a:xfrm>
            <a:off x="4850925" y="1905675"/>
            <a:ext cx="22953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gd13a3e9609_0_91"/>
          <p:cNvSpPr/>
          <p:nvPr/>
        </p:nvSpPr>
        <p:spPr>
          <a:xfrm>
            <a:off x="7505025" y="2504587"/>
            <a:ext cx="2743200" cy="699900"/>
          </a:xfrm>
          <a:prstGeom prst="roundRect">
            <a:avLst>
              <a:gd fmla="val 16667" name="adj"/>
            </a:avLst>
          </a:prstGeom>
          <a:solidFill>
            <a:srgbClr val="0070C0"/>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Not much impact to companies</a:t>
            </a:r>
            <a:endParaRPr sz="1800"/>
          </a:p>
        </p:txBody>
      </p:sp>
      <p:cxnSp>
        <p:nvCxnSpPr>
          <p:cNvPr id="223" name="Google Shape;223;gd13a3e9609_0_91"/>
          <p:cNvCxnSpPr/>
          <p:nvPr/>
        </p:nvCxnSpPr>
        <p:spPr>
          <a:xfrm>
            <a:off x="4907038" y="2946375"/>
            <a:ext cx="2295300" cy="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gd13a3e9609_0_91"/>
          <p:cNvSpPr/>
          <p:nvPr/>
        </p:nvSpPr>
        <p:spPr>
          <a:xfrm>
            <a:off x="1861150" y="3713412"/>
            <a:ext cx="2743200" cy="699900"/>
          </a:xfrm>
          <a:prstGeom prst="roundRect">
            <a:avLst>
              <a:gd fmla="val 16667" name="adj"/>
            </a:avLst>
          </a:prstGeom>
          <a:solidFill>
            <a:schemeClr val="accent5"/>
          </a:solid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Raise capital gains tax rate</a:t>
            </a:r>
            <a:endParaRPr sz="1800"/>
          </a:p>
        </p:txBody>
      </p:sp>
      <p:sp>
        <p:nvSpPr>
          <p:cNvPr id="225" name="Google Shape;225;gd13a3e9609_0_91"/>
          <p:cNvSpPr/>
          <p:nvPr/>
        </p:nvSpPr>
        <p:spPr>
          <a:xfrm>
            <a:off x="7454550" y="3713400"/>
            <a:ext cx="2743200" cy="699900"/>
          </a:xfrm>
          <a:prstGeom prst="roundRect">
            <a:avLst>
              <a:gd fmla="val 16667" name="adj"/>
            </a:avLst>
          </a:prstGeom>
          <a:solidFill>
            <a:schemeClr val="accent5"/>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Revenue remains the same</a:t>
            </a:r>
            <a:endParaRPr sz="1800"/>
          </a:p>
        </p:txBody>
      </p:sp>
      <p:cxnSp>
        <p:nvCxnSpPr>
          <p:cNvPr id="226" name="Google Shape;226;gd13a3e9609_0_91"/>
          <p:cNvCxnSpPr/>
          <p:nvPr/>
        </p:nvCxnSpPr>
        <p:spPr>
          <a:xfrm>
            <a:off x="4948350" y="4063350"/>
            <a:ext cx="2295300" cy="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gd13a3e9609_0_91"/>
          <p:cNvSpPr/>
          <p:nvPr/>
        </p:nvSpPr>
        <p:spPr>
          <a:xfrm>
            <a:off x="4604350" y="5340900"/>
            <a:ext cx="3308700" cy="889500"/>
          </a:xfrm>
          <a:prstGeom prst="roundRect">
            <a:avLst>
              <a:gd fmla="val 16667" name="adj"/>
            </a:avLst>
          </a:prstGeom>
          <a:solidFill>
            <a:srgbClr val="3AB4E5"/>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b="1" lang="en-US" sz="1800">
                <a:solidFill>
                  <a:srgbClr val="FFFFFF"/>
                </a:solidFill>
                <a:latin typeface="Roboto Condensed"/>
                <a:ea typeface="Roboto Condensed"/>
                <a:cs typeface="Roboto Condensed"/>
                <a:sym typeface="Roboto Condensed"/>
              </a:rPr>
              <a:t>Think carefully before raising the  capital gains tax rate</a:t>
            </a:r>
            <a:endParaRPr sz="1800"/>
          </a:p>
        </p:txBody>
      </p:sp>
      <p:cxnSp>
        <p:nvCxnSpPr>
          <p:cNvPr id="228" name="Google Shape;228;gd13a3e9609_0_91"/>
          <p:cNvCxnSpPr>
            <a:stCxn id="224" idx="2"/>
            <a:endCxn id="227" idx="0"/>
          </p:cNvCxnSpPr>
          <p:nvPr/>
        </p:nvCxnSpPr>
        <p:spPr>
          <a:xfrm flipH="1" rot="-5400000">
            <a:off x="4282000" y="3364062"/>
            <a:ext cx="927600" cy="30261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229" name="Google Shape;229;gd13a3e9609_0_91"/>
          <p:cNvCxnSpPr>
            <a:stCxn id="225" idx="2"/>
            <a:endCxn id="227" idx="0"/>
          </p:cNvCxnSpPr>
          <p:nvPr/>
        </p:nvCxnSpPr>
        <p:spPr>
          <a:xfrm rot="5400000">
            <a:off x="7078650" y="3593400"/>
            <a:ext cx="927600" cy="25674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30" name="Google Shape;230;gd13a3e9609_0_91"/>
          <p:cNvSpPr txBox="1"/>
          <p:nvPr/>
        </p:nvSpPr>
        <p:spPr>
          <a:xfrm>
            <a:off x="0" y="6475775"/>
            <a:ext cx="31968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gd13a3e9609_0_110"/>
          <p:cNvSpPr/>
          <p:nvPr/>
        </p:nvSpPr>
        <p:spPr>
          <a:xfrm>
            <a:off x="5224550" y="1310025"/>
            <a:ext cx="4139100" cy="2343600"/>
          </a:xfrm>
          <a:prstGeom prst="homePlate">
            <a:avLst>
              <a:gd fmla="val 30863" name="adj"/>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d13a3e9609_0_110"/>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7" name="Google Shape;237;gd13a3e9609_0_110"/>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 reaction (Joanne) </a:t>
            </a:r>
            <a:endParaRPr/>
          </a:p>
        </p:txBody>
      </p:sp>
      <p:grpSp>
        <p:nvGrpSpPr>
          <p:cNvPr id="238" name="Google Shape;238;gd13a3e9609_0_110"/>
          <p:cNvGrpSpPr/>
          <p:nvPr/>
        </p:nvGrpSpPr>
        <p:grpSpPr>
          <a:xfrm>
            <a:off x="353037" y="1310108"/>
            <a:ext cx="5390019" cy="2343445"/>
            <a:chOff x="238125" y="2506075"/>
            <a:chExt cx="4379281" cy="673075"/>
          </a:xfrm>
        </p:grpSpPr>
        <p:sp>
          <p:nvSpPr>
            <p:cNvPr id="239" name="Google Shape;239;gd13a3e9609_0_11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3AB4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d13a3e9609_0_11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d13a3e9609_0_11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3AB4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gd13a3e9609_0_110"/>
          <p:cNvSpPr txBox="1"/>
          <p:nvPr/>
        </p:nvSpPr>
        <p:spPr>
          <a:xfrm>
            <a:off x="2315200" y="1927725"/>
            <a:ext cx="1556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Roboto Condensed"/>
                <a:ea typeface="Roboto Condensed"/>
                <a:cs typeface="Roboto Condensed"/>
                <a:sym typeface="Roboto Condensed"/>
              </a:rPr>
              <a:t>Decrease saving and investment</a:t>
            </a:r>
            <a:endParaRPr sz="2000">
              <a:latin typeface="Roboto Condensed"/>
              <a:ea typeface="Roboto Condensed"/>
              <a:cs typeface="Roboto Condensed"/>
              <a:sym typeface="Roboto Condensed"/>
            </a:endParaRPr>
          </a:p>
        </p:txBody>
      </p:sp>
      <p:sp>
        <p:nvSpPr>
          <p:cNvPr id="243" name="Google Shape;243;gd13a3e9609_0_110"/>
          <p:cNvSpPr txBox="1"/>
          <p:nvPr/>
        </p:nvSpPr>
        <p:spPr>
          <a:xfrm>
            <a:off x="655350" y="1927725"/>
            <a:ext cx="1556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Roboto Condensed"/>
                <a:ea typeface="Roboto Condensed"/>
                <a:cs typeface="Roboto Condensed"/>
                <a:sym typeface="Roboto Condensed"/>
              </a:rPr>
              <a:t>Increase in capital gain tax</a:t>
            </a:r>
            <a:endParaRPr sz="2000">
              <a:solidFill>
                <a:schemeClr val="lt1"/>
              </a:solidFill>
              <a:latin typeface="Roboto Condensed"/>
              <a:ea typeface="Roboto Condensed"/>
              <a:cs typeface="Roboto Condensed"/>
              <a:sym typeface="Roboto Condensed"/>
            </a:endParaRPr>
          </a:p>
        </p:txBody>
      </p:sp>
      <p:sp>
        <p:nvSpPr>
          <p:cNvPr id="244" name="Google Shape;244;gd13a3e9609_0_110"/>
          <p:cNvSpPr txBox="1"/>
          <p:nvPr/>
        </p:nvSpPr>
        <p:spPr>
          <a:xfrm>
            <a:off x="4033025" y="1927725"/>
            <a:ext cx="1556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Roboto Condensed"/>
                <a:ea typeface="Roboto Condensed"/>
                <a:cs typeface="Roboto Condensed"/>
                <a:sym typeface="Roboto Condensed"/>
              </a:rPr>
              <a:t>Drop in bank deposit and liquidity</a:t>
            </a:r>
            <a:endParaRPr sz="2000">
              <a:solidFill>
                <a:schemeClr val="lt1"/>
              </a:solidFill>
              <a:latin typeface="Roboto Condensed"/>
              <a:ea typeface="Roboto Condensed"/>
              <a:cs typeface="Roboto Condensed"/>
              <a:sym typeface="Roboto Condensed"/>
            </a:endParaRPr>
          </a:p>
        </p:txBody>
      </p:sp>
      <p:sp>
        <p:nvSpPr>
          <p:cNvPr id="245" name="Google Shape;245;gd13a3e9609_0_110"/>
          <p:cNvSpPr txBox="1"/>
          <p:nvPr/>
        </p:nvSpPr>
        <p:spPr>
          <a:xfrm>
            <a:off x="5519950" y="1373625"/>
            <a:ext cx="322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latin typeface="Roboto Condensed"/>
                <a:ea typeface="Roboto Condensed"/>
                <a:cs typeface="Roboto Condensed"/>
                <a:sym typeface="Roboto Condensed"/>
              </a:rPr>
              <a:t>Expected reaction of Central Bank</a:t>
            </a:r>
            <a:endParaRPr b="1" sz="1700">
              <a:solidFill>
                <a:schemeClr val="lt1"/>
              </a:solidFill>
              <a:latin typeface="Roboto Condensed"/>
              <a:ea typeface="Roboto Condensed"/>
              <a:cs typeface="Roboto Condensed"/>
              <a:sym typeface="Roboto Condensed"/>
            </a:endParaRPr>
          </a:p>
        </p:txBody>
      </p:sp>
      <p:sp>
        <p:nvSpPr>
          <p:cNvPr id="246" name="Google Shape;246;gd13a3e9609_0_110"/>
          <p:cNvSpPr/>
          <p:nvPr/>
        </p:nvSpPr>
        <p:spPr>
          <a:xfrm>
            <a:off x="6018625" y="1927725"/>
            <a:ext cx="2598900" cy="607800"/>
          </a:xfrm>
          <a:prstGeom prst="roundRect">
            <a:avLst>
              <a:gd fmla="val 16667" name="adj"/>
            </a:avLst>
          </a:prstGeom>
          <a:solidFill>
            <a:srgbClr val="52C3C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lang="en-US" sz="1900">
                <a:solidFill>
                  <a:srgbClr val="FFFFFF"/>
                </a:solidFill>
                <a:latin typeface="Roboto Condensed"/>
                <a:ea typeface="Roboto Condensed"/>
                <a:cs typeface="Roboto Condensed"/>
                <a:sym typeface="Roboto Condensed"/>
              </a:rPr>
              <a:t>print more money</a:t>
            </a:r>
            <a:endParaRPr sz="1900">
              <a:latin typeface="Roboto Condensed"/>
              <a:ea typeface="Roboto Condensed"/>
              <a:cs typeface="Roboto Condensed"/>
              <a:sym typeface="Roboto Condensed"/>
            </a:endParaRPr>
          </a:p>
        </p:txBody>
      </p:sp>
      <p:sp>
        <p:nvSpPr>
          <p:cNvPr id="247" name="Google Shape;247;gd13a3e9609_0_110"/>
          <p:cNvSpPr/>
          <p:nvPr/>
        </p:nvSpPr>
        <p:spPr>
          <a:xfrm>
            <a:off x="6048775" y="2725975"/>
            <a:ext cx="2538600" cy="607800"/>
          </a:xfrm>
          <a:prstGeom prst="roundRect">
            <a:avLst>
              <a:gd fmla="val 16667" name="adj"/>
            </a:avLst>
          </a:prstGeom>
          <a:solidFill>
            <a:srgbClr val="52C3C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
              <a:buFont typeface="Roboto Condensed"/>
              <a:buNone/>
            </a:pPr>
            <a:r>
              <a:rPr lang="en-US" sz="1900">
                <a:solidFill>
                  <a:srgbClr val="FFFFFF"/>
                </a:solidFill>
                <a:latin typeface="Roboto Condensed"/>
                <a:ea typeface="Roboto Condensed"/>
                <a:cs typeface="Roboto Condensed"/>
                <a:sym typeface="Roboto Condensed"/>
              </a:rPr>
              <a:t>lower the interest rate</a:t>
            </a:r>
            <a:endParaRPr sz="1900">
              <a:latin typeface="Roboto Condensed"/>
              <a:ea typeface="Roboto Condensed"/>
              <a:cs typeface="Roboto Condensed"/>
              <a:sym typeface="Roboto Condensed"/>
            </a:endParaRPr>
          </a:p>
        </p:txBody>
      </p:sp>
      <p:sp>
        <p:nvSpPr>
          <p:cNvPr id="248" name="Google Shape;248;gd13a3e9609_0_110"/>
          <p:cNvSpPr txBox="1"/>
          <p:nvPr/>
        </p:nvSpPr>
        <p:spPr>
          <a:xfrm>
            <a:off x="9179225" y="1820025"/>
            <a:ext cx="30198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latin typeface="Roboto Condensed"/>
                <a:ea typeface="Roboto Condensed"/>
                <a:cs typeface="Roboto Condensed"/>
                <a:sym typeface="Roboto Condensed"/>
              </a:rPr>
              <a:t>liquidity expected to rise</a:t>
            </a:r>
            <a:r>
              <a:rPr b="1" lang="en-US" sz="1900">
                <a:latin typeface="Roboto Condensed"/>
                <a:ea typeface="Roboto Condensed"/>
                <a:cs typeface="Roboto Condensed"/>
                <a:sym typeface="Roboto Condensed"/>
              </a:rPr>
              <a:t> </a:t>
            </a:r>
            <a:endParaRPr b="1" sz="1900">
              <a:latin typeface="Roboto Condensed"/>
              <a:ea typeface="Roboto Condensed"/>
              <a:cs typeface="Roboto Condensed"/>
              <a:sym typeface="Roboto Condensed"/>
            </a:endParaRPr>
          </a:p>
          <a:p>
            <a:pPr indent="0" lvl="0" marL="0" rtl="0" algn="ctr">
              <a:spcBef>
                <a:spcPts val="0"/>
              </a:spcBef>
              <a:spcAft>
                <a:spcPts val="0"/>
              </a:spcAft>
              <a:buNone/>
            </a:pPr>
            <a:r>
              <a:rPr b="1" lang="en-US" sz="1900">
                <a:latin typeface="Roboto Condensed"/>
                <a:ea typeface="Roboto Condensed"/>
                <a:cs typeface="Roboto Condensed"/>
                <a:sym typeface="Roboto Condensed"/>
              </a:rPr>
              <a:t>and </a:t>
            </a:r>
            <a:endParaRPr b="1" sz="1900">
              <a:latin typeface="Roboto Condensed"/>
              <a:ea typeface="Roboto Condensed"/>
              <a:cs typeface="Roboto Condensed"/>
              <a:sym typeface="Roboto Condensed"/>
            </a:endParaRPr>
          </a:p>
          <a:p>
            <a:pPr indent="0" lvl="0" marL="0" rtl="0" algn="ctr">
              <a:spcBef>
                <a:spcPts val="0"/>
              </a:spcBef>
              <a:spcAft>
                <a:spcPts val="0"/>
              </a:spcAft>
              <a:buNone/>
            </a:pPr>
            <a:r>
              <a:rPr b="1" lang="en-US" sz="2100">
                <a:latin typeface="Roboto Condensed"/>
                <a:ea typeface="Roboto Condensed"/>
                <a:cs typeface="Roboto Condensed"/>
                <a:sym typeface="Roboto Condensed"/>
              </a:rPr>
              <a:t>attract more people to invest</a:t>
            </a:r>
            <a:endParaRPr b="1" sz="2100">
              <a:latin typeface="Roboto Condensed"/>
              <a:ea typeface="Roboto Condensed"/>
              <a:cs typeface="Roboto Condensed"/>
              <a:sym typeface="Roboto Condensed"/>
            </a:endParaRPr>
          </a:p>
        </p:txBody>
      </p:sp>
      <p:sp>
        <p:nvSpPr>
          <p:cNvPr id="249" name="Google Shape;249;gd13a3e9609_0_110"/>
          <p:cNvSpPr/>
          <p:nvPr/>
        </p:nvSpPr>
        <p:spPr>
          <a:xfrm>
            <a:off x="501376" y="3882975"/>
            <a:ext cx="2885864" cy="234344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7F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d13a3e9609_0_110"/>
          <p:cNvSpPr txBox="1"/>
          <p:nvPr/>
        </p:nvSpPr>
        <p:spPr>
          <a:xfrm>
            <a:off x="733200" y="4346700"/>
            <a:ext cx="2422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lt1"/>
                </a:solidFill>
                <a:latin typeface="Roboto Condensed"/>
                <a:ea typeface="Roboto Condensed"/>
                <a:cs typeface="Roboto Condensed"/>
                <a:sym typeface="Roboto Condensed"/>
              </a:rPr>
              <a:t>Reaction of the co-founder of an investment bank, </a:t>
            </a:r>
            <a:endParaRPr b="1" sz="20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b="1" lang="en-US" sz="2000">
                <a:solidFill>
                  <a:schemeClr val="lt1"/>
                </a:solidFill>
                <a:latin typeface="Roboto Condensed"/>
                <a:ea typeface="Roboto Condensed"/>
                <a:cs typeface="Roboto Condensed"/>
                <a:sym typeface="Roboto Condensed"/>
              </a:rPr>
              <a:t>Blair Effron</a:t>
            </a:r>
            <a:endParaRPr b="1" sz="2000">
              <a:solidFill>
                <a:schemeClr val="lt1"/>
              </a:solidFill>
              <a:latin typeface="Roboto Condensed"/>
              <a:ea typeface="Roboto Condensed"/>
              <a:cs typeface="Roboto Condensed"/>
              <a:sym typeface="Roboto Condensed"/>
            </a:endParaRPr>
          </a:p>
        </p:txBody>
      </p:sp>
      <p:sp>
        <p:nvSpPr>
          <p:cNvPr id="251" name="Google Shape;251;gd13a3e9609_0_110"/>
          <p:cNvSpPr/>
          <p:nvPr/>
        </p:nvSpPr>
        <p:spPr>
          <a:xfrm>
            <a:off x="2866773" y="3882975"/>
            <a:ext cx="2422167" cy="234344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1E4E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d13a3e9609_0_110"/>
          <p:cNvSpPr txBox="1"/>
          <p:nvPr/>
        </p:nvSpPr>
        <p:spPr>
          <a:xfrm>
            <a:off x="3286600" y="4192800"/>
            <a:ext cx="1763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Roboto Condensed"/>
                <a:ea typeface="Roboto Condensed"/>
                <a:cs typeface="Roboto Condensed"/>
                <a:sym typeface="Roboto Condensed"/>
              </a:rPr>
              <a:t>Advised waiting to see Biden’s tax package in its final form</a:t>
            </a:r>
            <a:endParaRPr sz="2000">
              <a:solidFill>
                <a:schemeClr val="lt1"/>
              </a:solidFill>
              <a:latin typeface="Roboto Condensed"/>
              <a:ea typeface="Roboto Condensed"/>
              <a:cs typeface="Roboto Condensed"/>
              <a:sym typeface="Roboto Condensed"/>
            </a:endParaRPr>
          </a:p>
        </p:txBody>
      </p:sp>
      <p:sp>
        <p:nvSpPr>
          <p:cNvPr id="253" name="Google Shape;253;gd13a3e9609_0_110"/>
          <p:cNvSpPr/>
          <p:nvPr/>
        </p:nvSpPr>
        <p:spPr>
          <a:xfrm>
            <a:off x="4884850" y="3882975"/>
            <a:ext cx="2422159" cy="234344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d13a3e9609_0_110"/>
          <p:cNvSpPr txBox="1"/>
          <p:nvPr/>
        </p:nvSpPr>
        <p:spPr>
          <a:xfrm>
            <a:off x="5181200" y="4346700"/>
            <a:ext cx="182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Roboto Condensed"/>
                <a:ea typeface="Roboto Condensed"/>
                <a:cs typeface="Roboto Condensed"/>
                <a:sym typeface="Roboto Condensed"/>
              </a:rPr>
              <a:t>There is going to be a lot of negotiation back and forth</a:t>
            </a:r>
            <a:endParaRPr sz="2000">
              <a:latin typeface="Roboto Condensed"/>
              <a:ea typeface="Roboto Condensed"/>
              <a:cs typeface="Roboto Condensed"/>
              <a:sym typeface="Roboto Condensed"/>
            </a:endParaRPr>
          </a:p>
        </p:txBody>
      </p:sp>
      <p:sp>
        <p:nvSpPr>
          <p:cNvPr id="255" name="Google Shape;255;gd13a3e9609_0_110"/>
          <p:cNvSpPr txBox="1"/>
          <p:nvPr/>
        </p:nvSpPr>
        <p:spPr>
          <a:xfrm>
            <a:off x="7353625" y="4293900"/>
            <a:ext cx="45066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Roboto Condensed"/>
                <a:ea typeface="Roboto Condensed"/>
                <a:cs typeface="Roboto Condensed"/>
                <a:sym typeface="Roboto Condensed"/>
              </a:rPr>
              <a:t>With a $600 billion infrastructure package, assuming the overall number in terms of the infrastructure and how to pay for it with taxes will be lower.</a:t>
            </a:r>
            <a:endParaRPr b="1" sz="1900">
              <a:latin typeface="Roboto Condensed"/>
              <a:ea typeface="Roboto Condensed"/>
              <a:cs typeface="Roboto Condensed"/>
              <a:sym typeface="Roboto Condensed"/>
            </a:endParaRPr>
          </a:p>
        </p:txBody>
      </p:sp>
      <p:sp>
        <p:nvSpPr>
          <p:cNvPr id="256" name="Google Shape;256;gd13a3e9609_0_110"/>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257" name="Google Shape;257;gd13a3e9609_0_110"/>
          <p:cNvSpPr txBox="1"/>
          <p:nvPr/>
        </p:nvSpPr>
        <p:spPr>
          <a:xfrm>
            <a:off x="0" y="6475775"/>
            <a:ext cx="31968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CNBC</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gd13a3e9609_22_5"/>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 name="Google Shape;27;gd13a3e9609_22_5"/>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Biden Recent Capital Gain Tax Proposal Shock the Market</a:t>
            </a:r>
            <a:endParaRPr/>
          </a:p>
        </p:txBody>
      </p:sp>
      <p:sp>
        <p:nvSpPr>
          <p:cNvPr id="28" name="Google Shape;28;gd13a3e9609_22_5"/>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Raising capital gain tax for the top wealth and terminating tax break on inheritance</a:t>
            </a:r>
            <a:endParaRPr/>
          </a:p>
        </p:txBody>
      </p:sp>
      <p:sp>
        <p:nvSpPr>
          <p:cNvPr id="29" name="Google Shape;29;gd13a3e9609_22_5"/>
          <p:cNvSpPr/>
          <p:nvPr/>
        </p:nvSpPr>
        <p:spPr>
          <a:xfrm>
            <a:off x="299978" y="1681469"/>
            <a:ext cx="3585600" cy="4674000"/>
          </a:xfrm>
          <a:prstGeom prst="rect">
            <a:avLst/>
          </a:prstGeom>
          <a:solidFill>
            <a:srgbClr val="E7F7FE"/>
          </a:solidFill>
          <a:ln>
            <a:noFill/>
          </a:ln>
        </p:spPr>
        <p:txBody>
          <a:bodyPr anchorCtr="0" anchor="ctr" bIns="41125" lIns="82275" spcFirstLastPara="1" rIns="82275" wrap="square" tIns="411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Calibri"/>
                <a:ea typeface="Calibri"/>
                <a:cs typeface="Calibri"/>
                <a:sym typeface="Calibri"/>
              </a:rPr>
              <a:t>“US President Joe Biden is reportedly set to propose a tax hike on the wealthiest Americans”</a:t>
            </a:r>
            <a:endParaRPr i="1" sz="1800">
              <a:solidFill>
                <a:schemeClr val="dk1"/>
              </a:solidFill>
              <a:latin typeface="Calibri"/>
              <a:ea typeface="Calibri"/>
              <a:cs typeface="Calibri"/>
              <a:sym typeface="Calibri"/>
            </a:endParaRPr>
          </a:p>
        </p:txBody>
      </p:sp>
      <p:sp>
        <p:nvSpPr>
          <p:cNvPr id="30" name="Google Shape;30;gd13a3e9609_22_5"/>
          <p:cNvSpPr/>
          <p:nvPr/>
        </p:nvSpPr>
        <p:spPr>
          <a:xfrm>
            <a:off x="299975" y="1190325"/>
            <a:ext cx="3585600" cy="600000"/>
          </a:xfrm>
          <a:prstGeom prst="rect">
            <a:avLst/>
          </a:prstGeom>
          <a:solidFill>
            <a:srgbClr val="11618F"/>
          </a:solidFill>
          <a:ln>
            <a:noFill/>
          </a:ln>
        </p:spPr>
        <p:txBody>
          <a:bodyPr anchorCtr="0" anchor="ctr" bIns="41125" lIns="82275" spcFirstLastPara="1" rIns="82275" wrap="square" tIns="41125">
            <a:noAutofit/>
          </a:bodyPr>
          <a:lstStyle/>
          <a:p>
            <a:pPr indent="0" lvl="0" marL="0" rtl="0" algn="ctr">
              <a:spcBef>
                <a:spcPts val="0"/>
              </a:spcBef>
              <a:spcAft>
                <a:spcPts val="0"/>
              </a:spcAft>
              <a:buSzPts val="1100"/>
              <a:buNone/>
            </a:pPr>
            <a:r>
              <a:rPr b="1" lang="en-US" sz="2000">
                <a:solidFill>
                  <a:schemeClr val="lt1"/>
                </a:solidFill>
                <a:latin typeface="Calibri"/>
                <a:ea typeface="Calibri"/>
                <a:cs typeface="Calibri"/>
                <a:sym typeface="Calibri"/>
              </a:rPr>
              <a:t>Biden Broader Tax Proposal</a:t>
            </a:r>
            <a:endParaRPr b="1" sz="2000">
              <a:solidFill>
                <a:srgbClr val="FFFFFF"/>
              </a:solidFill>
              <a:latin typeface="Calibri"/>
              <a:ea typeface="Calibri"/>
              <a:cs typeface="Calibri"/>
              <a:sym typeface="Calibri"/>
            </a:endParaRPr>
          </a:p>
        </p:txBody>
      </p:sp>
      <p:sp>
        <p:nvSpPr>
          <p:cNvPr id="31" name="Google Shape;31;gd13a3e9609_22_5"/>
          <p:cNvSpPr/>
          <p:nvPr/>
        </p:nvSpPr>
        <p:spPr>
          <a:xfrm>
            <a:off x="4248275" y="1191099"/>
            <a:ext cx="1421400" cy="1256400"/>
          </a:xfrm>
          <a:prstGeom prst="rect">
            <a:avLst/>
          </a:prstGeom>
          <a:solidFill>
            <a:srgbClr val="11618F"/>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Objective</a:t>
            </a:r>
            <a:endParaRPr b="1" sz="2000">
              <a:solidFill>
                <a:srgbClr val="FFFFFF"/>
              </a:solidFill>
              <a:latin typeface="Calibri"/>
              <a:ea typeface="Calibri"/>
              <a:cs typeface="Calibri"/>
              <a:sym typeface="Calibri"/>
            </a:endParaRPr>
          </a:p>
        </p:txBody>
      </p:sp>
      <p:sp>
        <p:nvSpPr>
          <p:cNvPr id="32" name="Google Shape;32;gd13a3e9609_22_5"/>
          <p:cNvSpPr/>
          <p:nvPr/>
        </p:nvSpPr>
        <p:spPr>
          <a:xfrm>
            <a:off x="5880320" y="1191100"/>
            <a:ext cx="6011700" cy="1273200"/>
          </a:xfrm>
          <a:prstGeom prst="rect">
            <a:avLst/>
          </a:prstGeom>
          <a:noFill/>
          <a:ln cap="flat" cmpd="sng" w="19050">
            <a:solidFill>
              <a:srgbClr val="11618F"/>
            </a:solidFill>
            <a:prstDash val="solid"/>
            <a:miter lim="800000"/>
            <a:headEnd len="sm" w="sm" type="none"/>
            <a:tailEnd len="sm" w="sm" type="none"/>
          </a:ln>
        </p:spPr>
        <p:txBody>
          <a:bodyPr anchorCtr="0" anchor="ctr" bIns="41125" lIns="82275" spcFirstLastPara="1" rIns="82275" wrap="square" tIns="41125">
            <a:no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Eliminate the tax break</a:t>
            </a:r>
            <a:r>
              <a:rPr lang="en-US" sz="1800">
                <a:solidFill>
                  <a:schemeClr val="dk1"/>
                </a:solidFill>
                <a:latin typeface="Calibri"/>
                <a:ea typeface="Calibri"/>
                <a:cs typeface="Calibri"/>
                <a:sym typeface="Calibri"/>
              </a:rPr>
              <a:t> between asset inheritance and asset, also known as</a:t>
            </a:r>
            <a:r>
              <a:rPr b="1" lang="en-US" sz="1800">
                <a:solidFill>
                  <a:schemeClr val="dk1"/>
                </a:solidFill>
                <a:latin typeface="Calibri"/>
                <a:ea typeface="Calibri"/>
                <a:cs typeface="Calibri"/>
                <a:sym typeface="Calibri"/>
              </a:rPr>
              <a:t> the step-up in basis </a:t>
            </a:r>
            <a:r>
              <a:rPr lang="en-US" sz="1800">
                <a:solidFill>
                  <a:schemeClr val="dk1"/>
                </a:solidFill>
                <a:latin typeface="Calibri"/>
                <a:ea typeface="Calibri"/>
                <a:cs typeface="Calibri"/>
                <a:sym typeface="Calibri"/>
              </a:rPr>
              <a:t>at death</a:t>
            </a:r>
            <a:endParaRPr sz="1800">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Fund the </a:t>
            </a:r>
            <a:r>
              <a:rPr b="1" lang="en-US" sz="1800">
                <a:solidFill>
                  <a:schemeClr val="dk1"/>
                </a:solidFill>
                <a:latin typeface="Calibri"/>
                <a:ea typeface="Calibri"/>
                <a:cs typeface="Calibri"/>
                <a:sym typeface="Calibri"/>
              </a:rPr>
              <a:t>American Families Plan</a:t>
            </a:r>
            <a:r>
              <a:rPr lang="en-US" sz="1800">
                <a:solidFill>
                  <a:schemeClr val="dk1"/>
                </a:solidFill>
                <a:latin typeface="Calibri"/>
                <a:ea typeface="Calibri"/>
                <a:cs typeface="Calibri"/>
                <a:sym typeface="Calibri"/>
              </a:rPr>
              <a:t>, including preschool education and paid leave programs</a:t>
            </a:r>
            <a:endParaRPr sz="1800">
              <a:latin typeface="Calibri"/>
              <a:ea typeface="Calibri"/>
              <a:cs typeface="Calibri"/>
              <a:sym typeface="Calibri"/>
            </a:endParaRPr>
          </a:p>
        </p:txBody>
      </p:sp>
      <p:sp>
        <p:nvSpPr>
          <p:cNvPr id="33" name="Google Shape;33;gd13a3e9609_22_5"/>
          <p:cNvSpPr/>
          <p:nvPr/>
        </p:nvSpPr>
        <p:spPr>
          <a:xfrm>
            <a:off x="4248275" y="2603302"/>
            <a:ext cx="1421400" cy="3716700"/>
          </a:xfrm>
          <a:prstGeom prst="rect">
            <a:avLst/>
          </a:prstGeom>
          <a:solidFill>
            <a:srgbClr val="929391"/>
          </a:solidFill>
          <a:ln cap="flat" cmpd="sng" w="12700">
            <a:solidFill>
              <a:srgbClr val="929391"/>
            </a:solidFill>
            <a:prstDash val="solid"/>
            <a:miter lim="800000"/>
            <a:headEnd len="sm" w="sm" type="none"/>
            <a:tailEnd len="sm" w="sm" type="none"/>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Proposal</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Details</a:t>
            </a:r>
            <a:endParaRPr b="1" sz="2000">
              <a:solidFill>
                <a:srgbClr val="FFFFFF"/>
              </a:solidFill>
              <a:latin typeface="Calibri"/>
              <a:ea typeface="Calibri"/>
              <a:cs typeface="Calibri"/>
              <a:sym typeface="Calibri"/>
            </a:endParaRPr>
          </a:p>
        </p:txBody>
      </p:sp>
      <p:sp>
        <p:nvSpPr>
          <p:cNvPr id="34" name="Google Shape;34;gd13a3e9609_22_5"/>
          <p:cNvSpPr/>
          <p:nvPr/>
        </p:nvSpPr>
        <p:spPr>
          <a:xfrm>
            <a:off x="5880322" y="2585574"/>
            <a:ext cx="6011700" cy="3716700"/>
          </a:xfrm>
          <a:prstGeom prst="rect">
            <a:avLst/>
          </a:prstGeom>
          <a:solidFill>
            <a:srgbClr val="E8E8E8"/>
          </a:solidFill>
          <a:ln>
            <a:noFill/>
          </a:ln>
        </p:spPr>
        <p:txBody>
          <a:bodyPr anchorCtr="0" anchor="ctr" bIns="41125" lIns="82275" spcFirstLastPara="1" rIns="82275" wrap="square" tIns="41125">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Recently, </a:t>
            </a:r>
            <a:r>
              <a:rPr lang="en-US" sz="1800">
                <a:solidFill>
                  <a:schemeClr val="dk1"/>
                </a:solidFill>
                <a:latin typeface="Calibri"/>
                <a:ea typeface="Calibri"/>
                <a:cs typeface="Calibri"/>
                <a:sym typeface="Calibri"/>
              </a:rPr>
              <a:t>Biden announced to </a:t>
            </a:r>
            <a:r>
              <a:rPr b="1" lang="en-US" sz="1800">
                <a:solidFill>
                  <a:schemeClr val="dk1"/>
                </a:solidFill>
                <a:latin typeface="Calibri"/>
                <a:ea typeface="Calibri"/>
                <a:cs typeface="Calibri"/>
                <a:sym typeface="Calibri"/>
              </a:rPr>
              <a:t>raise the top capital gain rate from 20% to 39.6% </a:t>
            </a:r>
            <a:r>
              <a:rPr lang="en-US" sz="1800">
                <a:solidFill>
                  <a:schemeClr val="dk1"/>
                </a:solidFill>
                <a:latin typeface="Calibri"/>
                <a:ea typeface="Calibri"/>
                <a:cs typeface="Calibri"/>
                <a:sym typeface="Calibri"/>
              </a:rPr>
              <a:t>on those earning $1 million or more (0.3% of taxpayers)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Coupled with the existing </a:t>
            </a:r>
            <a:r>
              <a:rPr b="1" lang="en-US" sz="1800">
                <a:solidFill>
                  <a:schemeClr val="dk1"/>
                </a:solidFill>
                <a:latin typeface="Calibri"/>
                <a:ea typeface="Calibri"/>
                <a:cs typeface="Calibri"/>
                <a:sym typeface="Calibri"/>
              </a:rPr>
              <a:t>3.8% Medicare surtax </a:t>
            </a:r>
            <a:r>
              <a:rPr lang="en-US" sz="1800">
                <a:solidFill>
                  <a:schemeClr val="dk1"/>
                </a:solidFill>
                <a:latin typeface="Calibri"/>
                <a:ea typeface="Calibri"/>
                <a:cs typeface="Calibri"/>
                <a:sym typeface="Calibri"/>
              </a:rPr>
              <a:t>on investment income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 higher </a:t>
            </a:r>
            <a:r>
              <a:rPr b="1" lang="en-US" sz="1800">
                <a:solidFill>
                  <a:schemeClr val="dk1"/>
                </a:solidFill>
                <a:latin typeface="Calibri"/>
                <a:ea typeface="Calibri"/>
                <a:cs typeface="Calibri"/>
                <a:sym typeface="Calibri"/>
              </a:rPr>
              <a:t>28%</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capital gain rate</a:t>
            </a:r>
            <a:r>
              <a:rPr lang="en-US" sz="1800">
                <a:solidFill>
                  <a:schemeClr val="dk1"/>
                </a:solidFill>
                <a:latin typeface="Calibri"/>
                <a:ea typeface="Calibri"/>
                <a:cs typeface="Calibri"/>
                <a:sym typeface="Calibri"/>
              </a:rPr>
              <a:t> applies to investment in small businesses and collectibles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Expected to raise </a:t>
            </a:r>
            <a:r>
              <a:rPr b="1" lang="en-US" sz="1800">
                <a:solidFill>
                  <a:schemeClr val="dk1"/>
                </a:solidFill>
                <a:latin typeface="Calibri"/>
                <a:ea typeface="Calibri"/>
                <a:cs typeface="Calibri"/>
                <a:sym typeface="Calibri"/>
              </a:rPr>
              <a:t>$113 billion</a:t>
            </a:r>
            <a:r>
              <a:rPr lang="en-US" sz="1800">
                <a:solidFill>
                  <a:schemeClr val="dk1"/>
                </a:solidFill>
                <a:latin typeface="Calibri"/>
                <a:ea typeface="Calibri"/>
                <a:cs typeface="Calibri"/>
                <a:sym typeface="Calibri"/>
              </a:rPr>
              <a:t> over a decade starting in 2022</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Allow exemptions for </a:t>
            </a:r>
            <a:r>
              <a:rPr b="1" lang="en-US" sz="1800">
                <a:solidFill>
                  <a:schemeClr val="dk1"/>
                </a:solidFill>
                <a:latin typeface="Calibri"/>
                <a:ea typeface="Calibri"/>
                <a:cs typeface="Calibri"/>
                <a:sym typeface="Calibri"/>
              </a:rPr>
              <a:t>individuals</a:t>
            </a:r>
            <a:r>
              <a:rPr lang="en-US" sz="1800">
                <a:solidFill>
                  <a:schemeClr val="dk1"/>
                </a:solidFill>
                <a:latin typeface="Calibri"/>
                <a:ea typeface="Calibri"/>
                <a:cs typeface="Calibri"/>
                <a:sym typeface="Calibri"/>
              </a:rPr>
              <a:t> with property under $1 million or </a:t>
            </a:r>
            <a:r>
              <a:rPr b="1" lang="en-US" sz="1800">
                <a:solidFill>
                  <a:schemeClr val="dk1"/>
                </a:solidFill>
                <a:latin typeface="Calibri"/>
                <a:ea typeface="Calibri"/>
                <a:cs typeface="Calibri"/>
                <a:sym typeface="Calibri"/>
              </a:rPr>
              <a:t>couples </a:t>
            </a:r>
            <a:r>
              <a:rPr lang="en-US" sz="1800">
                <a:solidFill>
                  <a:schemeClr val="dk1"/>
                </a:solidFill>
                <a:latin typeface="Calibri"/>
                <a:ea typeface="Calibri"/>
                <a:cs typeface="Calibri"/>
                <a:sym typeface="Calibri"/>
              </a:rPr>
              <a:t>under 2.5 million</a:t>
            </a:r>
            <a:endParaRPr sz="1800">
              <a:solidFill>
                <a:schemeClr val="dk1"/>
              </a:solidFill>
              <a:latin typeface="Calibri"/>
              <a:ea typeface="Calibri"/>
              <a:cs typeface="Calibri"/>
              <a:sym typeface="Calibri"/>
            </a:endParaRPr>
          </a:p>
        </p:txBody>
      </p:sp>
      <p:pic>
        <p:nvPicPr>
          <p:cNvPr id="35" name="Google Shape;35;gd13a3e9609_22_5"/>
          <p:cNvPicPr preferRelativeResize="0"/>
          <p:nvPr/>
        </p:nvPicPr>
        <p:blipFill>
          <a:blip r:embed="rId3">
            <a:alphaModFix/>
          </a:blip>
          <a:stretch>
            <a:fillRect/>
          </a:stretch>
        </p:blipFill>
        <p:spPr>
          <a:xfrm>
            <a:off x="452987" y="2187600"/>
            <a:ext cx="3279575" cy="1845950"/>
          </a:xfrm>
          <a:prstGeom prst="rect">
            <a:avLst/>
          </a:prstGeom>
          <a:noFill/>
          <a:ln>
            <a:noFill/>
          </a:ln>
        </p:spPr>
      </p:pic>
      <p:sp>
        <p:nvSpPr>
          <p:cNvPr id="36" name="Google Shape;36;gd13a3e9609_22_5"/>
          <p:cNvSpPr txBox="1"/>
          <p:nvPr/>
        </p:nvSpPr>
        <p:spPr>
          <a:xfrm>
            <a:off x="0" y="6475775"/>
            <a:ext cx="46959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Bloomberg, The White Hous</a:t>
            </a:r>
            <a:r>
              <a:rPr lang="en-US" sz="1550">
                <a:solidFill>
                  <a:srgbClr val="929391"/>
                </a:solidFill>
                <a:latin typeface="Calibri"/>
                <a:ea typeface="Calibri"/>
                <a:cs typeface="Calibri"/>
                <a:sym typeface="Calibri"/>
              </a:rPr>
              <a:t>e, </a:t>
            </a:r>
            <a:r>
              <a:rPr lang="en-US" sz="1550">
                <a:solidFill>
                  <a:srgbClr val="929391"/>
                </a:solidFill>
                <a:uFill>
                  <a:noFill/>
                </a:uFill>
                <a:latin typeface="Calibri"/>
                <a:ea typeface="Calibri"/>
                <a:cs typeface="Calibri"/>
                <a:sym typeface="Calibri"/>
                <a:hlinkClick r:id="rId4">
                  <a:extLst>
                    <a:ext uri="{A12FA001-AC4F-418D-AE19-62706E023703}">
                      <ahyp:hlinkClr val="tx"/>
                    </a:ext>
                  </a:extLst>
                </a:hlinkClick>
              </a:rPr>
              <a:t>CNBC</a:t>
            </a:r>
            <a:r>
              <a:rPr lang="en-US" sz="1550">
                <a:solidFill>
                  <a:srgbClr val="929391"/>
                </a:solidFill>
                <a:latin typeface="Calibri"/>
                <a:ea typeface="Calibri"/>
                <a:cs typeface="Calibri"/>
                <a:sym typeface="Calibri"/>
              </a:rPr>
              <a:t>, BBC</a:t>
            </a:r>
            <a:endParaRPr sz="1550">
              <a:solidFill>
                <a:srgbClr val="92939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gd13a3e9609_0_149"/>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 name="Google Shape;42;gd13a3e9609_0_149"/>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a:t>
            </a:r>
            <a:r>
              <a:rPr lang="en-US"/>
              <a:t>Brief</a:t>
            </a:r>
            <a:r>
              <a:rPr lang="en-US"/>
              <a:t> Explanation on Capital Gain Tax</a:t>
            </a:r>
            <a:endParaRPr/>
          </a:p>
        </p:txBody>
      </p:sp>
      <p:sp>
        <p:nvSpPr>
          <p:cNvPr id="43" name="Google Shape;43;gd13a3e9609_0_149"/>
          <p:cNvSpPr txBox="1"/>
          <p:nvPr>
            <p:ph idx="1" type="body"/>
          </p:nvPr>
        </p:nvSpPr>
        <p:spPr>
          <a:xfrm>
            <a:off x="712374" y="624825"/>
            <a:ext cx="110085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1800"/>
              <a:t>A tax on the rise in market value of investments incurred when individuals or corporations sell those investments</a:t>
            </a:r>
            <a:endParaRPr/>
          </a:p>
        </p:txBody>
      </p:sp>
      <p:sp>
        <p:nvSpPr>
          <p:cNvPr id="44" name="Google Shape;44;gd13a3e9609_0_149"/>
          <p:cNvSpPr/>
          <p:nvPr/>
        </p:nvSpPr>
        <p:spPr>
          <a:xfrm>
            <a:off x="320756" y="3916182"/>
            <a:ext cx="3582000" cy="23391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335216" lvl="0" marL="457200" rtl="0" algn="l">
              <a:spcBef>
                <a:spcPts val="0"/>
              </a:spcBef>
              <a:spcAft>
                <a:spcPts val="0"/>
              </a:spcAft>
              <a:buSzPts val="1679"/>
              <a:buChar char="•"/>
            </a:pPr>
            <a:r>
              <a:rPr lang="en-US" sz="1800">
                <a:solidFill>
                  <a:schemeClr val="dk1"/>
                </a:solidFill>
                <a:latin typeface="Calibri"/>
                <a:ea typeface="Calibri"/>
                <a:cs typeface="Calibri"/>
                <a:sym typeface="Calibri"/>
              </a:rPr>
              <a:t>Only applies to profits from the sale of investments held </a:t>
            </a:r>
            <a:r>
              <a:rPr b="1" lang="en-US" sz="1800">
                <a:solidFill>
                  <a:schemeClr val="dk1"/>
                </a:solidFill>
                <a:latin typeface="Calibri"/>
                <a:ea typeface="Calibri"/>
                <a:cs typeface="Calibri"/>
                <a:sym typeface="Calibri"/>
              </a:rPr>
              <a:t>for more than a year </a:t>
            </a:r>
            <a:endParaRPr b="1" sz="1800">
              <a:solidFill>
                <a:schemeClr val="dk1"/>
              </a:solidFill>
              <a:latin typeface="Calibri"/>
              <a:ea typeface="Calibri"/>
              <a:cs typeface="Calibri"/>
              <a:sym typeface="Calibri"/>
            </a:endParaRPr>
          </a:p>
          <a:p>
            <a:pPr indent="-335216" lvl="0" marL="457200" rtl="0" algn="l">
              <a:spcBef>
                <a:spcPts val="0"/>
              </a:spcBef>
              <a:spcAft>
                <a:spcPts val="0"/>
              </a:spcAft>
              <a:buSzPts val="1679"/>
              <a:buChar char="•"/>
            </a:pPr>
            <a:r>
              <a:rPr lang="en-US" sz="1800">
                <a:solidFill>
                  <a:schemeClr val="dk1"/>
                </a:solidFill>
                <a:latin typeface="Calibri"/>
                <a:ea typeface="Calibri"/>
                <a:cs typeface="Calibri"/>
                <a:sym typeface="Calibri"/>
              </a:rPr>
              <a:t>Tax rate can be 0%,15%,20%, depends on tax brackets</a:t>
            </a:r>
            <a:endParaRPr sz="1679">
              <a:latin typeface="Calibri"/>
              <a:ea typeface="Calibri"/>
              <a:cs typeface="Calibri"/>
              <a:sym typeface="Calibri"/>
            </a:endParaRPr>
          </a:p>
        </p:txBody>
      </p:sp>
      <p:sp>
        <p:nvSpPr>
          <p:cNvPr id="45" name="Google Shape;45;gd13a3e9609_0_149"/>
          <p:cNvSpPr/>
          <p:nvPr/>
        </p:nvSpPr>
        <p:spPr>
          <a:xfrm>
            <a:off x="4288537" y="3916068"/>
            <a:ext cx="3516600" cy="23391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335216" lvl="0" marL="457200" rtl="0" algn="l">
              <a:spcBef>
                <a:spcPts val="0"/>
              </a:spcBef>
              <a:spcAft>
                <a:spcPts val="0"/>
              </a:spcAft>
              <a:buSzPts val="1679"/>
              <a:buChar char="•"/>
            </a:pPr>
            <a:r>
              <a:rPr lang="en-US" sz="1800">
                <a:solidFill>
                  <a:schemeClr val="dk1"/>
                </a:solidFill>
                <a:latin typeface="Calibri"/>
                <a:ea typeface="Calibri"/>
                <a:cs typeface="Calibri"/>
                <a:sym typeface="Calibri"/>
              </a:rPr>
              <a:t>Only applies to investments held </a:t>
            </a:r>
            <a:r>
              <a:rPr b="1" lang="en-US" sz="1800">
                <a:solidFill>
                  <a:schemeClr val="dk1"/>
                </a:solidFill>
                <a:latin typeface="Calibri"/>
                <a:ea typeface="Calibri"/>
                <a:cs typeface="Calibri"/>
                <a:sym typeface="Calibri"/>
              </a:rPr>
              <a:t>for a year or less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335216" lvl="0" marL="457200" rtl="0" algn="l">
              <a:spcBef>
                <a:spcPts val="0"/>
              </a:spcBef>
              <a:spcAft>
                <a:spcPts val="0"/>
              </a:spcAft>
              <a:buSzPts val="1679"/>
              <a:buChar char="•"/>
            </a:pPr>
            <a:r>
              <a:rPr lang="en-US" sz="1800">
                <a:solidFill>
                  <a:schemeClr val="dk1"/>
                </a:solidFill>
                <a:latin typeface="Calibri"/>
                <a:ea typeface="Calibri"/>
                <a:cs typeface="Calibri"/>
                <a:sym typeface="Calibri"/>
              </a:rPr>
              <a:t>Capital gain will be added to </a:t>
            </a:r>
            <a:r>
              <a:rPr b="1" lang="en-US" sz="1800">
                <a:solidFill>
                  <a:schemeClr val="dk1"/>
                </a:solidFill>
                <a:latin typeface="Calibri"/>
                <a:ea typeface="Calibri"/>
                <a:cs typeface="Calibri"/>
                <a:sym typeface="Calibri"/>
              </a:rPr>
              <a:t>ordinary income</a:t>
            </a:r>
            <a:r>
              <a:rPr lang="en-US" sz="1800">
                <a:solidFill>
                  <a:schemeClr val="dk1"/>
                </a:solidFill>
                <a:latin typeface="Calibri"/>
                <a:ea typeface="Calibri"/>
                <a:cs typeface="Calibri"/>
                <a:sym typeface="Calibri"/>
              </a:rPr>
              <a:t> and are subjected to </a:t>
            </a:r>
            <a:r>
              <a:rPr b="1" lang="en-US" sz="1800">
                <a:solidFill>
                  <a:schemeClr val="dk1"/>
                </a:solidFill>
                <a:latin typeface="Calibri"/>
                <a:ea typeface="Calibri"/>
                <a:cs typeface="Calibri"/>
                <a:sym typeface="Calibri"/>
              </a:rPr>
              <a:t>ordinary income tax</a:t>
            </a:r>
            <a:endParaRPr b="1" sz="1679">
              <a:latin typeface="Calibri"/>
              <a:ea typeface="Calibri"/>
              <a:cs typeface="Calibri"/>
              <a:sym typeface="Calibri"/>
            </a:endParaRPr>
          </a:p>
        </p:txBody>
      </p:sp>
      <p:sp>
        <p:nvSpPr>
          <p:cNvPr id="46" name="Google Shape;46;gd13a3e9609_0_149"/>
          <p:cNvSpPr/>
          <p:nvPr/>
        </p:nvSpPr>
        <p:spPr>
          <a:xfrm>
            <a:off x="320756" y="2756174"/>
            <a:ext cx="3582000" cy="5886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Long-Term Capital Gain Tax</a:t>
            </a:r>
            <a:endParaRPr>
              <a:solidFill>
                <a:schemeClr val="lt1"/>
              </a:solidFill>
            </a:endParaRPr>
          </a:p>
        </p:txBody>
      </p:sp>
      <p:sp>
        <p:nvSpPr>
          <p:cNvPr id="47" name="Google Shape;47;gd13a3e9609_0_149"/>
          <p:cNvSpPr/>
          <p:nvPr/>
        </p:nvSpPr>
        <p:spPr>
          <a:xfrm>
            <a:off x="4252937" y="2756174"/>
            <a:ext cx="3582000" cy="588600"/>
          </a:xfrm>
          <a:prstGeom prst="rect">
            <a:avLst/>
          </a:prstGeom>
          <a:solidFill>
            <a:srgbClr val="0070C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800">
                <a:solidFill>
                  <a:schemeClr val="lt1"/>
                </a:solidFill>
                <a:latin typeface="Calibri"/>
                <a:ea typeface="Calibri"/>
                <a:cs typeface="Calibri"/>
                <a:sym typeface="Calibri"/>
              </a:rPr>
              <a:t>Short-Term</a:t>
            </a:r>
            <a:r>
              <a:rPr b="1" lang="en-US" sz="1800">
                <a:solidFill>
                  <a:schemeClr val="lt1"/>
                </a:solidFill>
                <a:latin typeface="Calibri"/>
                <a:ea typeface="Calibri"/>
                <a:cs typeface="Calibri"/>
                <a:sym typeface="Calibri"/>
              </a:rPr>
              <a:t> Capital Gain Tax</a:t>
            </a:r>
            <a:endParaRPr b="1" sz="1800">
              <a:solidFill>
                <a:schemeClr val="lt1"/>
              </a:solidFill>
              <a:latin typeface="Calibri"/>
              <a:ea typeface="Calibri"/>
              <a:cs typeface="Calibri"/>
              <a:sym typeface="Calibri"/>
            </a:endParaRPr>
          </a:p>
        </p:txBody>
      </p:sp>
      <p:cxnSp>
        <p:nvCxnSpPr>
          <p:cNvPr id="48" name="Google Shape;48;gd13a3e9609_0_149"/>
          <p:cNvCxnSpPr/>
          <p:nvPr/>
        </p:nvCxnSpPr>
        <p:spPr>
          <a:xfrm>
            <a:off x="4072449" y="2874843"/>
            <a:ext cx="14700" cy="3394500"/>
          </a:xfrm>
          <a:prstGeom prst="straightConnector1">
            <a:avLst/>
          </a:prstGeom>
          <a:noFill/>
          <a:ln cap="flat" cmpd="sng" w="12700">
            <a:solidFill>
              <a:srgbClr val="000000"/>
            </a:solidFill>
            <a:prstDash val="dash"/>
            <a:miter lim="800000"/>
            <a:headEnd len="sm" w="sm" type="none"/>
            <a:tailEnd len="sm" w="sm" type="none"/>
          </a:ln>
        </p:spPr>
      </p:cxnSp>
      <p:sp>
        <p:nvSpPr>
          <p:cNvPr id="49" name="Google Shape;49;gd13a3e9609_0_149"/>
          <p:cNvSpPr/>
          <p:nvPr/>
        </p:nvSpPr>
        <p:spPr>
          <a:xfrm rot="10800000">
            <a:off x="1052306" y="3525575"/>
            <a:ext cx="2118900" cy="159600"/>
          </a:xfrm>
          <a:prstGeom prst="triangle">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rgbClr val="FFFFFF"/>
              </a:solidFill>
              <a:latin typeface="Calibri"/>
              <a:ea typeface="Calibri"/>
              <a:cs typeface="Calibri"/>
              <a:sym typeface="Calibri"/>
            </a:endParaRPr>
          </a:p>
        </p:txBody>
      </p:sp>
      <p:sp>
        <p:nvSpPr>
          <p:cNvPr id="50" name="Google Shape;50;gd13a3e9609_0_149"/>
          <p:cNvSpPr/>
          <p:nvPr/>
        </p:nvSpPr>
        <p:spPr>
          <a:xfrm>
            <a:off x="1879872" y="1285918"/>
            <a:ext cx="4386600" cy="444600"/>
          </a:xfrm>
          <a:prstGeom prst="rect">
            <a:avLst/>
          </a:prstGeom>
          <a:solidFill>
            <a:srgbClr val="0629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Capital Gain Tax Classification</a:t>
            </a:r>
            <a:endParaRPr/>
          </a:p>
        </p:txBody>
      </p:sp>
      <p:sp>
        <p:nvSpPr>
          <p:cNvPr id="51" name="Google Shape;51;gd13a3e9609_0_149"/>
          <p:cNvSpPr/>
          <p:nvPr/>
        </p:nvSpPr>
        <p:spPr>
          <a:xfrm>
            <a:off x="8185111" y="2043194"/>
            <a:ext cx="3723600" cy="4211700"/>
          </a:xfrm>
          <a:prstGeom prst="rect">
            <a:avLst/>
          </a:prstGeom>
          <a:solidFill>
            <a:srgbClr val="F2F2F2"/>
          </a:solidFill>
          <a:ln>
            <a:noFill/>
          </a:ln>
        </p:spPr>
        <p:txBody>
          <a:bodyPr anchorCtr="0" anchor="ctr" bIns="41125" lIns="82275" spcFirstLastPara="1" rIns="82275" wrap="square" tIns="41125">
            <a:noAutofit/>
          </a:bodyPr>
          <a:lstStyle/>
          <a:p>
            <a:pPr indent="-350520" lvl="0" marL="457200" rtl="0" algn="l">
              <a:spcBef>
                <a:spcPts val="0"/>
              </a:spcBef>
              <a:spcAft>
                <a:spcPts val="0"/>
              </a:spcAft>
              <a:buClr>
                <a:schemeClr val="dk1"/>
              </a:buClr>
              <a:buSzPts val="1920"/>
              <a:buChar char="•"/>
            </a:pPr>
            <a:r>
              <a:rPr lang="en-US" sz="1800">
                <a:solidFill>
                  <a:schemeClr val="dk1"/>
                </a:solidFill>
                <a:latin typeface="Calibri"/>
                <a:ea typeface="Calibri"/>
                <a:cs typeface="Calibri"/>
                <a:sym typeface="Calibri"/>
              </a:rPr>
              <a:t>Unsold investments will not be applied to capital gain tax</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U.S. capital gains tax only applies to Long-Term capital gains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Taxable Capital Gain (net capital gain) for the year  = Total Capital Gain - Total Capital Loss </a:t>
            </a:r>
            <a:endParaRPr sz="1800">
              <a:solidFill>
                <a:schemeClr val="dk1"/>
              </a:solidFill>
              <a:latin typeface="Calibri"/>
              <a:ea typeface="Calibri"/>
              <a:cs typeface="Calibri"/>
              <a:sym typeface="Calibri"/>
            </a:endParaRPr>
          </a:p>
        </p:txBody>
      </p:sp>
      <p:sp>
        <p:nvSpPr>
          <p:cNvPr id="52" name="Google Shape;52;gd13a3e9609_0_149"/>
          <p:cNvSpPr/>
          <p:nvPr/>
        </p:nvSpPr>
        <p:spPr>
          <a:xfrm>
            <a:off x="8185111" y="1585343"/>
            <a:ext cx="3723600" cy="457800"/>
          </a:xfrm>
          <a:prstGeom prst="rect">
            <a:avLst/>
          </a:prstGeom>
          <a:solidFill>
            <a:srgbClr val="00B050"/>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1920">
                <a:solidFill>
                  <a:srgbClr val="FFFFFF"/>
                </a:solidFill>
                <a:latin typeface="Calibri"/>
                <a:ea typeface="Calibri"/>
                <a:cs typeface="Calibri"/>
                <a:sym typeface="Calibri"/>
              </a:rPr>
              <a:t>Key Facts</a:t>
            </a:r>
            <a:endParaRPr b="1" sz="1920">
              <a:solidFill>
                <a:srgbClr val="FFFFFF"/>
              </a:solidFill>
              <a:latin typeface="Calibri"/>
              <a:ea typeface="Calibri"/>
              <a:cs typeface="Calibri"/>
              <a:sym typeface="Calibri"/>
            </a:endParaRPr>
          </a:p>
        </p:txBody>
      </p:sp>
      <p:sp>
        <p:nvSpPr>
          <p:cNvPr id="53" name="Google Shape;53;gd13a3e9609_0_149"/>
          <p:cNvSpPr/>
          <p:nvPr/>
        </p:nvSpPr>
        <p:spPr>
          <a:xfrm rot="10800000">
            <a:off x="4988412" y="3525575"/>
            <a:ext cx="2118900" cy="159600"/>
          </a:xfrm>
          <a:prstGeom prst="triangle">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rgbClr val="FFFFFF"/>
              </a:solidFill>
              <a:latin typeface="Calibri"/>
              <a:ea typeface="Calibri"/>
              <a:cs typeface="Calibri"/>
              <a:sym typeface="Calibri"/>
            </a:endParaRPr>
          </a:p>
        </p:txBody>
      </p:sp>
      <p:sp>
        <p:nvSpPr>
          <p:cNvPr id="54" name="Google Shape;54;gd13a3e9609_0_149"/>
          <p:cNvSpPr/>
          <p:nvPr/>
        </p:nvSpPr>
        <p:spPr>
          <a:xfrm>
            <a:off x="512611" y="1891593"/>
            <a:ext cx="7121100" cy="7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700">
                <a:latin typeface="Calibri"/>
                <a:ea typeface="Calibri"/>
                <a:cs typeface="Calibri"/>
                <a:sym typeface="Calibri"/>
              </a:rPr>
              <a:t>Capital Gain: </a:t>
            </a:r>
            <a:r>
              <a:rPr i="1" lang="en-US" sz="1700">
                <a:latin typeface="Calibri"/>
                <a:ea typeface="Calibri"/>
                <a:cs typeface="Calibri"/>
                <a:sym typeface="Calibri"/>
              </a:rPr>
              <a:t>Selling a capital asset—for example, stocks, bonds, precious metals, or real estate—for more than the purchase price</a:t>
            </a:r>
            <a:endParaRPr b="1" i="1" sz="1700">
              <a:latin typeface="Calibri"/>
              <a:ea typeface="Calibri"/>
              <a:cs typeface="Calibri"/>
              <a:sym typeface="Calibri"/>
            </a:endParaRPr>
          </a:p>
        </p:txBody>
      </p:sp>
      <p:sp>
        <p:nvSpPr>
          <p:cNvPr id="55" name="Google Shape;55;gd13a3e9609_0_149"/>
          <p:cNvSpPr txBox="1"/>
          <p:nvPr/>
        </p:nvSpPr>
        <p:spPr>
          <a:xfrm>
            <a:off x="0" y="6475775"/>
            <a:ext cx="43461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Capital Gains Tax, Investopedia</a:t>
            </a:r>
            <a:endParaRPr sz="19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d13a3e9609_2_9"/>
          <p:cNvSpPr txBox="1"/>
          <p:nvPr/>
        </p:nvSpPr>
        <p:spPr>
          <a:xfrm>
            <a:off x="712384" y="47850"/>
            <a:ext cx="9932700" cy="7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B3779"/>
                </a:solidFill>
                <a:latin typeface="Calibri"/>
                <a:ea typeface="Calibri"/>
                <a:cs typeface="Calibri"/>
                <a:sym typeface="Calibri"/>
              </a:rPr>
              <a:t>Motivations Behind Rising Tax</a:t>
            </a:r>
            <a:endParaRPr b="1" sz="2800">
              <a:solidFill>
                <a:srgbClr val="0B3779"/>
              </a:solidFill>
              <a:latin typeface="Calibri"/>
              <a:ea typeface="Calibri"/>
              <a:cs typeface="Calibri"/>
              <a:sym typeface="Calibri"/>
            </a:endParaRPr>
          </a:p>
        </p:txBody>
      </p:sp>
      <p:sp>
        <p:nvSpPr>
          <p:cNvPr id="61" name="Google Shape;61;gd13a3e9609_2_9"/>
          <p:cNvSpPr txBox="1"/>
          <p:nvPr/>
        </p:nvSpPr>
        <p:spPr>
          <a:xfrm>
            <a:off x="712374" y="624825"/>
            <a:ext cx="10793700" cy="444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None/>
            </a:pPr>
            <a:r>
              <a:rPr lang="en-US" sz="2000">
                <a:solidFill>
                  <a:srgbClr val="0B3679"/>
                </a:solidFill>
                <a:latin typeface="Calibri"/>
                <a:ea typeface="Calibri"/>
                <a:cs typeface="Calibri"/>
                <a:sym typeface="Calibri"/>
              </a:rPr>
              <a:t>Increase tax to pay for investments in childcare, healthcare and boosting economic growth</a:t>
            </a:r>
            <a:endParaRPr sz="2000">
              <a:solidFill>
                <a:srgbClr val="0B3679"/>
              </a:solidFill>
              <a:latin typeface="Calibri"/>
              <a:ea typeface="Calibri"/>
              <a:cs typeface="Calibri"/>
              <a:sym typeface="Calibri"/>
            </a:endParaRPr>
          </a:p>
        </p:txBody>
      </p:sp>
      <p:sp>
        <p:nvSpPr>
          <p:cNvPr id="62" name="Google Shape;62;gd13a3e9609_2_9"/>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 name="Google Shape;63;gd13a3e9609_2_9"/>
          <p:cNvSpPr txBox="1"/>
          <p:nvPr/>
        </p:nvSpPr>
        <p:spPr>
          <a:xfrm>
            <a:off x="0" y="6475775"/>
            <a:ext cx="52401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a:t>
            </a:r>
            <a:r>
              <a:rPr lang="en-US" sz="1550">
                <a:solidFill>
                  <a:srgbClr val="929391"/>
                </a:solidFill>
                <a:latin typeface="Calibri"/>
                <a:ea typeface="Calibri"/>
                <a:cs typeface="Calibri"/>
                <a:sym typeface="Calibri"/>
              </a:rPr>
              <a:t>: </a:t>
            </a:r>
            <a:r>
              <a:rPr lang="en-US" sz="1550">
                <a:solidFill>
                  <a:srgbClr val="929391"/>
                </a:solidFill>
                <a:uFill>
                  <a:noFill/>
                </a:uFill>
                <a:latin typeface="Calibri"/>
                <a:ea typeface="Calibri"/>
                <a:cs typeface="Calibri"/>
                <a:sym typeface="Calibri"/>
                <a:hlinkClick r:id="rId3">
                  <a:extLst>
                    <a:ext uri="{A12FA001-AC4F-418D-AE19-62706E023703}">
                      <ahyp:hlinkClr val="tx"/>
                    </a:ext>
                  </a:extLst>
                </a:hlinkClick>
              </a:rPr>
              <a:t>CNBC</a:t>
            </a:r>
            <a:r>
              <a:rPr lang="en-US" sz="1550">
                <a:solidFill>
                  <a:srgbClr val="929391"/>
                </a:solidFill>
                <a:latin typeface="Calibri"/>
                <a:ea typeface="Calibri"/>
                <a:cs typeface="Calibri"/>
                <a:sym typeface="Calibri"/>
              </a:rPr>
              <a:t>, </a:t>
            </a:r>
            <a:r>
              <a:rPr lang="en-US" sz="1550">
                <a:solidFill>
                  <a:srgbClr val="929391"/>
                </a:solidFill>
                <a:uFill>
                  <a:noFill/>
                </a:uFill>
                <a:latin typeface="Calibri"/>
                <a:ea typeface="Calibri"/>
                <a:cs typeface="Calibri"/>
                <a:sym typeface="Calibri"/>
                <a:hlinkClick r:id="rId4">
                  <a:extLst>
                    <a:ext uri="{A12FA001-AC4F-418D-AE19-62706E023703}">
                      <ahyp:hlinkClr val="tx"/>
                    </a:ext>
                  </a:extLst>
                </a:hlinkClick>
              </a:rPr>
              <a:t>Wall Street Journal</a:t>
            </a:r>
            <a:r>
              <a:rPr lang="en-US" sz="1550">
                <a:solidFill>
                  <a:srgbClr val="929391"/>
                </a:solidFill>
                <a:latin typeface="Calibri"/>
                <a:ea typeface="Calibri"/>
                <a:cs typeface="Calibri"/>
                <a:sym typeface="Calibri"/>
              </a:rPr>
              <a:t>, </a:t>
            </a:r>
            <a:r>
              <a:rPr lang="en-US" sz="1550">
                <a:solidFill>
                  <a:srgbClr val="929391"/>
                </a:solidFill>
                <a:uFill>
                  <a:noFill/>
                </a:uFill>
                <a:latin typeface="Calibri"/>
                <a:ea typeface="Calibri"/>
                <a:cs typeface="Calibri"/>
                <a:sym typeface="Calibri"/>
                <a:hlinkClick r:id="rId5">
                  <a:extLst>
                    <a:ext uri="{A12FA001-AC4F-418D-AE19-62706E023703}">
                      <ahyp:hlinkClr val="tx"/>
                    </a:ext>
                  </a:extLst>
                </a:hlinkClick>
              </a:rPr>
              <a:t>NY Times</a:t>
            </a:r>
            <a:endParaRPr sz="1550">
              <a:solidFill>
                <a:srgbClr val="929391"/>
              </a:solidFill>
              <a:latin typeface="Calibri"/>
              <a:ea typeface="Calibri"/>
              <a:cs typeface="Calibri"/>
              <a:sym typeface="Calibri"/>
            </a:endParaRPr>
          </a:p>
        </p:txBody>
      </p:sp>
      <p:cxnSp>
        <p:nvCxnSpPr>
          <p:cNvPr id="64" name="Google Shape;64;gd13a3e9609_2_9"/>
          <p:cNvCxnSpPr/>
          <p:nvPr/>
        </p:nvCxnSpPr>
        <p:spPr>
          <a:xfrm>
            <a:off x="170025" y="2131173"/>
            <a:ext cx="3718800" cy="0"/>
          </a:xfrm>
          <a:prstGeom prst="straightConnector1">
            <a:avLst/>
          </a:prstGeom>
          <a:noFill/>
          <a:ln cap="flat" cmpd="sng" w="25400">
            <a:solidFill>
              <a:srgbClr val="073779"/>
            </a:solidFill>
            <a:prstDash val="solid"/>
            <a:round/>
            <a:headEnd len="sm" w="sm" type="none"/>
            <a:tailEnd len="sm" w="sm" type="none"/>
          </a:ln>
        </p:spPr>
      </p:cxnSp>
      <p:cxnSp>
        <p:nvCxnSpPr>
          <p:cNvPr id="65" name="Google Shape;65;gd13a3e9609_2_9"/>
          <p:cNvCxnSpPr/>
          <p:nvPr/>
        </p:nvCxnSpPr>
        <p:spPr>
          <a:xfrm>
            <a:off x="8132768" y="2117725"/>
            <a:ext cx="3727500" cy="0"/>
          </a:xfrm>
          <a:prstGeom prst="straightConnector1">
            <a:avLst/>
          </a:prstGeom>
          <a:noFill/>
          <a:ln cap="flat" cmpd="sng" w="25400">
            <a:solidFill>
              <a:srgbClr val="073779"/>
            </a:solidFill>
            <a:prstDash val="solid"/>
            <a:round/>
            <a:headEnd len="sm" w="sm" type="none"/>
            <a:tailEnd len="sm" w="sm" type="none"/>
          </a:ln>
        </p:spPr>
      </p:cxnSp>
      <p:grpSp>
        <p:nvGrpSpPr>
          <p:cNvPr id="66" name="Google Shape;66;gd13a3e9609_2_9"/>
          <p:cNvGrpSpPr/>
          <p:nvPr/>
        </p:nvGrpSpPr>
        <p:grpSpPr>
          <a:xfrm>
            <a:off x="324095" y="5133150"/>
            <a:ext cx="3564930" cy="493200"/>
            <a:chOff x="324095" y="5133151"/>
            <a:chExt cx="3564930" cy="493200"/>
          </a:xfrm>
        </p:grpSpPr>
        <p:sp>
          <p:nvSpPr>
            <p:cNvPr id="67" name="Google Shape;67;gd13a3e9609_2_9"/>
            <p:cNvSpPr/>
            <p:nvPr/>
          </p:nvSpPr>
          <p:spPr>
            <a:xfrm>
              <a:off x="976625" y="5133151"/>
              <a:ext cx="2912400" cy="493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Subsidise </a:t>
              </a:r>
              <a:r>
                <a:rPr lang="en-US" sz="1600">
                  <a:solidFill>
                    <a:schemeClr val="dk1"/>
                  </a:solidFill>
                  <a:latin typeface="Calibri"/>
                  <a:ea typeface="Calibri"/>
                  <a:cs typeface="Calibri"/>
                  <a:sym typeface="Calibri"/>
                </a:rPr>
                <a:t>the </a:t>
              </a:r>
              <a:r>
                <a:rPr b="1" lang="en-US" sz="1600">
                  <a:solidFill>
                    <a:schemeClr val="dk1"/>
                  </a:solidFill>
                  <a:latin typeface="Calibri"/>
                  <a:ea typeface="Calibri"/>
                  <a:cs typeface="Calibri"/>
                  <a:sym typeface="Calibri"/>
                </a:rPr>
                <a:t>Affordable Care Act </a:t>
              </a:r>
              <a:r>
                <a:rPr lang="en-US" sz="1600">
                  <a:solidFill>
                    <a:schemeClr val="dk1"/>
                  </a:solidFill>
                  <a:latin typeface="Calibri"/>
                  <a:ea typeface="Calibri"/>
                  <a:cs typeface="Calibri"/>
                  <a:sym typeface="Calibri"/>
                </a:rPr>
                <a:t>(Obamacare)</a:t>
              </a:r>
              <a:endParaRPr sz="1600">
                <a:latin typeface="Calibri"/>
                <a:ea typeface="Calibri"/>
                <a:cs typeface="Calibri"/>
                <a:sym typeface="Calibri"/>
              </a:endParaRPr>
            </a:p>
          </p:txBody>
        </p:sp>
        <p:pic>
          <p:nvPicPr>
            <p:cNvPr id="68" name="Google Shape;68;gd13a3e9609_2_9"/>
            <p:cNvPicPr preferRelativeResize="0"/>
            <p:nvPr/>
          </p:nvPicPr>
          <p:blipFill rotWithShape="1">
            <a:blip r:embed="rId6">
              <a:alphaModFix/>
            </a:blip>
            <a:srcRect b="0" l="0" r="0" t="0"/>
            <a:stretch/>
          </p:blipFill>
          <p:spPr>
            <a:xfrm>
              <a:off x="324095" y="5133154"/>
              <a:ext cx="525402" cy="493106"/>
            </a:xfrm>
            <a:prstGeom prst="rect">
              <a:avLst/>
            </a:prstGeom>
            <a:noFill/>
            <a:ln>
              <a:noFill/>
            </a:ln>
          </p:spPr>
        </p:pic>
      </p:grpSp>
      <p:grpSp>
        <p:nvGrpSpPr>
          <p:cNvPr id="69" name="Google Shape;69;gd13a3e9609_2_9"/>
          <p:cNvGrpSpPr/>
          <p:nvPr/>
        </p:nvGrpSpPr>
        <p:grpSpPr>
          <a:xfrm>
            <a:off x="324095" y="4129500"/>
            <a:ext cx="3641730" cy="768600"/>
            <a:chOff x="324095" y="4129500"/>
            <a:chExt cx="3641730" cy="768600"/>
          </a:xfrm>
        </p:grpSpPr>
        <p:pic>
          <p:nvPicPr>
            <p:cNvPr id="70" name="Google Shape;70;gd13a3e9609_2_9"/>
            <p:cNvPicPr preferRelativeResize="0"/>
            <p:nvPr/>
          </p:nvPicPr>
          <p:blipFill rotWithShape="1">
            <a:blip r:embed="rId6">
              <a:alphaModFix/>
            </a:blip>
            <a:srcRect b="0" l="0" r="0" t="0"/>
            <a:stretch/>
          </p:blipFill>
          <p:spPr>
            <a:xfrm>
              <a:off x="324095" y="4196386"/>
              <a:ext cx="525402" cy="493106"/>
            </a:xfrm>
            <a:prstGeom prst="rect">
              <a:avLst/>
            </a:prstGeom>
            <a:noFill/>
            <a:ln>
              <a:noFill/>
            </a:ln>
          </p:spPr>
        </p:pic>
        <p:sp>
          <p:nvSpPr>
            <p:cNvPr id="71" name="Google Shape;71;gd13a3e9609_2_9"/>
            <p:cNvSpPr/>
            <p:nvPr/>
          </p:nvSpPr>
          <p:spPr>
            <a:xfrm>
              <a:off x="976625" y="4129500"/>
              <a:ext cx="2989200" cy="76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Fund the 2 trillion </a:t>
              </a:r>
              <a:r>
                <a:rPr b="1" lang="en-US" sz="1600">
                  <a:solidFill>
                    <a:schemeClr val="dk1"/>
                  </a:solidFill>
                  <a:latin typeface="Calibri"/>
                  <a:ea typeface="Calibri"/>
                  <a:cs typeface="Calibri"/>
                  <a:sym typeface="Calibri"/>
                </a:rPr>
                <a:t>American Families Plan</a:t>
              </a:r>
              <a:r>
                <a:rPr lang="en-US" sz="1600">
                  <a:solidFill>
                    <a:schemeClr val="dk1"/>
                  </a:solidFill>
                  <a:latin typeface="Calibri"/>
                  <a:ea typeface="Calibri"/>
                  <a:cs typeface="Calibri"/>
                  <a:sym typeface="Calibri"/>
                </a:rPr>
                <a:t>, including </a:t>
              </a:r>
              <a:r>
                <a:rPr b="1" lang="en-US" sz="1600">
                  <a:solidFill>
                    <a:schemeClr val="dk1"/>
                  </a:solidFill>
                  <a:latin typeface="Calibri"/>
                  <a:ea typeface="Calibri"/>
                  <a:cs typeface="Calibri"/>
                  <a:sym typeface="Calibri"/>
                </a:rPr>
                <a:t>childcare</a:t>
              </a:r>
              <a:r>
                <a:rPr lang="en-US" sz="1600">
                  <a:solidFill>
                    <a:schemeClr val="dk1"/>
                  </a:solidFill>
                  <a:latin typeface="Calibri"/>
                  <a:ea typeface="Calibri"/>
                  <a:cs typeface="Calibri"/>
                  <a:sym typeface="Calibri"/>
                </a:rPr>
                <a:t> &amp; </a:t>
              </a:r>
              <a:r>
                <a:rPr b="1" lang="en-US" sz="1600">
                  <a:solidFill>
                    <a:schemeClr val="dk1"/>
                  </a:solidFill>
                  <a:latin typeface="Calibri"/>
                  <a:ea typeface="Calibri"/>
                  <a:cs typeface="Calibri"/>
                  <a:sym typeface="Calibri"/>
                </a:rPr>
                <a:t>education</a:t>
              </a:r>
              <a:endParaRPr b="1" sz="1600">
                <a:latin typeface="Calibri"/>
                <a:ea typeface="Calibri"/>
                <a:cs typeface="Calibri"/>
                <a:sym typeface="Calibri"/>
              </a:endParaRPr>
            </a:p>
          </p:txBody>
        </p:sp>
      </p:grpSp>
      <p:grpSp>
        <p:nvGrpSpPr>
          <p:cNvPr id="72" name="Google Shape;72;gd13a3e9609_2_9"/>
          <p:cNvGrpSpPr/>
          <p:nvPr/>
        </p:nvGrpSpPr>
        <p:grpSpPr>
          <a:xfrm>
            <a:off x="8300397" y="5739377"/>
            <a:ext cx="3669903" cy="493106"/>
            <a:chOff x="8300397" y="5739377"/>
            <a:chExt cx="3669903" cy="493106"/>
          </a:xfrm>
        </p:grpSpPr>
        <p:pic>
          <p:nvPicPr>
            <p:cNvPr id="73" name="Google Shape;73;gd13a3e9609_2_9"/>
            <p:cNvPicPr preferRelativeResize="0"/>
            <p:nvPr/>
          </p:nvPicPr>
          <p:blipFill rotWithShape="1">
            <a:blip r:embed="rId6">
              <a:alphaModFix/>
            </a:blip>
            <a:srcRect b="0" l="0" r="0" t="0"/>
            <a:stretch/>
          </p:blipFill>
          <p:spPr>
            <a:xfrm>
              <a:off x="8300397" y="5739377"/>
              <a:ext cx="525402" cy="493106"/>
            </a:xfrm>
            <a:prstGeom prst="rect">
              <a:avLst/>
            </a:prstGeom>
            <a:noFill/>
            <a:ln>
              <a:noFill/>
            </a:ln>
          </p:spPr>
        </p:pic>
        <p:sp>
          <p:nvSpPr>
            <p:cNvPr id="74" name="Google Shape;74;gd13a3e9609_2_9"/>
            <p:cNvSpPr/>
            <p:nvPr/>
          </p:nvSpPr>
          <p:spPr>
            <a:xfrm>
              <a:off x="8894100" y="5786038"/>
              <a:ext cx="3076200" cy="39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Create a larger amount of </a:t>
              </a:r>
              <a:r>
                <a:rPr b="1" lang="en-US" sz="1600">
                  <a:solidFill>
                    <a:schemeClr val="dk1"/>
                  </a:solidFill>
                  <a:latin typeface="Calibri"/>
                  <a:ea typeface="Calibri"/>
                  <a:cs typeface="Calibri"/>
                  <a:sym typeface="Calibri"/>
                </a:rPr>
                <a:t>cash flow</a:t>
              </a:r>
              <a:r>
                <a:rPr lang="en-US" sz="1600">
                  <a:solidFill>
                    <a:schemeClr val="dk1"/>
                  </a:solidFill>
                  <a:latin typeface="Calibri"/>
                  <a:ea typeface="Calibri"/>
                  <a:cs typeface="Calibri"/>
                  <a:sym typeface="Calibri"/>
                </a:rPr>
                <a:t> in the market as a driver force for economic growth in the US</a:t>
              </a:r>
              <a:endParaRPr sz="1600">
                <a:latin typeface="Calibri"/>
                <a:ea typeface="Calibri"/>
                <a:cs typeface="Calibri"/>
                <a:sym typeface="Calibri"/>
              </a:endParaRPr>
            </a:p>
          </p:txBody>
        </p:sp>
      </p:grpSp>
      <p:grpSp>
        <p:nvGrpSpPr>
          <p:cNvPr id="75" name="Google Shape;75;gd13a3e9609_2_9"/>
          <p:cNvGrpSpPr/>
          <p:nvPr/>
        </p:nvGrpSpPr>
        <p:grpSpPr>
          <a:xfrm>
            <a:off x="8300397" y="4765701"/>
            <a:ext cx="3823800" cy="933600"/>
            <a:chOff x="8300397" y="4765701"/>
            <a:chExt cx="3823800" cy="933600"/>
          </a:xfrm>
        </p:grpSpPr>
        <p:pic>
          <p:nvPicPr>
            <p:cNvPr id="76" name="Google Shape;76;gd13a3e9609_2_9"/>
            <p:cNvPicPr preferRelativeResize="0"/>
            <p:nvPr/>
          </p:nvPicPr>
          <p:blipFill rotWithShape="1">
            <a:blip r:embed="rId6">
              <a:alphaModFix/>
            </a:blip>
            <a:srcRect b="0" l="0" r="0" t="0"/>
            <a:stretch/>
          </p:blipFill>
          <p:spPr>
            <a:xfrm>
              <a:off x="8300397" y="4985902"/>
              <a:ext cx="525402" cy="493106"/>
            </a:xfrm>
            <a:prstGeom prst="rect">
              <a:avLst/>
            </a:prstGeom>
            <a:noFill/>
            <a:ln>
              <a:noFill/>
            </a:ln>
          </p:spPr>
        </p:pic>
        <p:sp>
          <p:nvSpPr>
            <p:cNvPr id="77" name="Google Shape;77;gd13a3e9609_2_9"/>
            <p:cNvSpPr/>
            <p:nvPr/>
          </p:nvSpPr>
          <p:spPr>
            <a:xfrm>
              <a:off x="8894096" y="4765701"/>
              <a:ext cx="3230100" cy="93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Discourage </a:t>
              </a:r>
              <a:r>
                <a:rPr b="1" lang="en-US" sz="1600">
                  <a:solidFill>
                    <a:schemeClr val="dk1"/>
                  </a:solidFill>
                  <a:latin typeface="Calibri"/>
                  <a:ea typeface="Calibri"/>
                  <a:cs typeface="Calibri"/>
                  <a:sym typeface="Calibri"/>
                </a:rPr>
                <a:t>rate arbitrage</a:t>
              </a:r>
              <a:r>
                <a:rPr lang="en-US" sz="1600">
                  <a:solidFill>
                    <a:schemeClr val="dk1"/>
                  </a:solidFill>
                  <a:latin typeface="Calibri"/>
                  <a:ea typeface="Calibri"/>
                  <a:cs typeface="Calibri"/>
                  <a:sym typeface="Calibri"/>
                </a:rPr>
                <a:t> for the wealthy </a:t>
              </a:r>
              <a:endParaRPr b="1" sz="1600">
                <a:solidFill>
                  <a:srgbClr val="000000"/>
                </a:solidFill>
                <a:latin typeface="Calibri"/>
                <a:ea typeface="Calibri"/>
                <a:cs typeface="Calibri"/>
                <a:sym typeface="Calibri"/>
              </a:endParaRPr>
            </a:p>
          </p:txBody>
        </p:sp>
      </p:grpSp>
      <p:pic>
        <p:nvPicPr>
          <p:cNvPr id="78" name="Google Shape;78;gd13a3e9609_2_9"/>
          <p:cNvPicPr preferRelativeResize="0"/>
          <p:nvPr/>
        </p:nvPicPr>
        <p:blipFill rotWithShape="1">
          <a:blip r:embed="rId7">
            <a:alphaModFix/>
          </a:blip>
          <a:srcRect b="0" l="0" r="0" t="0"/>
          <a:stretch/>
        </p:blipFill>
        <p:spPr>
          <a:xfrm>
            <a:off x="9507313" y="2195684"/>
            <a:ext cx="1638162" cy="1443766"/>
          </a:xfrm>
          <a:prstGeom prst="rect">
            <a:avLst/>
          </a:prstGeom>
          <a:noFill/>
          <a:ln>
            <a:noFill/>
          </a:ln>
        </p:spPr>
      </p:pic>
      <p:cxnSp>
        <p:nvCxnSpPr>
          <p:cNvPr id="79" name="Google Shape;79;gd13a3e9609_2_9"/>
          <p:cNvCxnSpPr/>
          <p:nvPr/>
        </p:nvCxnSpPr>
        <p:spPr>
          <a:xfrm>
            <a:off x="4162077" y="2131171"/>
            <a:ext cx="3727500" cy="0"/>
          </a:xfrm>
          <a:prstGeom prst="straightConnector1">
            <a:avLst/>
          </a:prstGeom>
          <a:noFill/>
          <a:ln cap="flat" cmpd="sng" w="25400">
            <a:solidFill>
              <a:srgbClr val="073779"/>
            </a:solidFill>
            <a:prstDash val="solid"/>
            <a:round/>
            <a:headEnd len="sm" w="sm" type="none"/>
            <a:tailEnd len="sm" w="sm" type="none"/>
          </a:ln>
        </p:spPr>
      </p:cxnSp>
      <p:grpSp>
        <p:nvGrpSpPr>
          <p:cNvPr id="80" name="Google Shape;80;gd13a3e9609_2_9"/>
          <p:cNvGrpSpPr/>
          <p:nvPr/>
        </p:nvGrpSpPr>
        <p:grpSpPr>
          <a:xfrm>
            <a:off x="4414179" y="4441044"/>
            <a:ext cx="3538974" cy="708600"/>
            <a:chOff x="4414179" y="4267194"/>
            <a:chExt cx="3538974" cy="708600"/>
          </a:xfrm>
        </p:grpSpPr>
        <p:pic>
          <p:nvPicPr>
            <p:cNvPr id="81" name="Google Shape;81;gd13a3e9609_2_9"/>
            <p:cNvPicPr preferRelativeResize="0"/>
            <p:nvPr/>
          </p:nvPicPr>
          <p:blipFill rotWithShape="1">
            <a:blip r:embed="rId6">
              <a:alphaModFix/>
            </a:blip>
            <a:srcRect b="0" l="0" r="0" t="0"/>
            <a:stretch/>
          </p:blipFill>
          <p:spPr>
            <a:xfrm>
              <a:off x="4414179" y="4374930"/>
              <a:ext cx="525402" cy="493106"/>
            </a:xfrm>
            <a:prstGeom prst="rect">
              <a:avLst/>
            </a:prstGeom>
            <a:noFill/>
            <a:ln>
              <a:noFill/>
            </a:ln>
          </p:spPr>
        </p:pic>
        <p:sp>
          <p:nvSpPr>
            <p:cNvPr id="82" name="Google Shape;82;gd13a3e9609_2_9"/>
            <p:cNvSpPr/>
            <p:nvPr/>
          </p:nvSpPr>
          <p:spPr>
            <a:xfrm>
              <a:off x="5040753" y="4267194"/>
              <a:ext cx="2912400" cy="70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Build </a:t>
              </a:r>
              <a:r>
                <a:rPr b="1" lang="en-US" sz="1600">
                  <a:solidFill>
                    <a:schemeClr val="dk1"/>
                  </a:solidFill>
                  <a:latin typeface="Calibri"/>
                  <a:ea typeface="Calibri"/>
                  <a:cs typeface="Calibri"/>
                  <a:sym typeface="Calibri"/>
                </a:rPr>
                <a:t>physical infrastructure</a:t>
              </a:r>
              <a:r>
                <a:rPr lang="en-US" sz="1600">
                  <a:solidFill>
                    <a:schemeClr val="dk1"/>
                  </a:solidFill>
                  <a:latin typeface="Calibri"/>
                  <a:ea typeface="Calibri"/>
                  <a:cs typeface="Calibri"/>
                  <a:sym typeface="Calibri"/>
                </a:rPr>
                <a:t> including </a:t>
              </a:r>
              <a:r>
                <a:rPr b="1" lang="en-US" sz="1600">
                  <a:solidFill>
                    <a:schemeClr val="dk1"/>
                  </a:solidFill>
                  <a:latin typeface="Calibri"/>
                  <a:ea typeface="Calibri"/>
                  <a:cs typeface="Calibri"/>
                  <a:sym typeface="Calibri"/>
                </a:rPr>
                <a:t>bridges </a:t>
              </a:r>
              <a:r>
                <a:rPr lang="en-US" sz="1600">
                  <a:solidFill>
                    <a:schemeClr val="dk1"/>
                  </a:solidFill>
                  <a:latin typeface="Calibri"/>
                  <a:ea typeface="Calibri"/>
                  <a:cs typeface="Calibri"/>
                  <a:sym typeface="Calibri"/>
                </a:rPr>
                <a:t>and </a:t>
              </a:r>
              <a:r>
                <a:rPr b="1" lang="en-US" sz="1600">
                  <a:solidFill>
                    <a:schemeClr val="dk1"/>
                  </a:solidFill>
                  <a:latin typeface="Calibri"/>
                  <a:ea typeface="Calibri"/>
                  <a:cs typeface="Calibri"/>
                  <a:sym typeface="Calibri"/>
                </a:rPr>
                <a:t>airports</a:t>
              </a:r>
              <a:endParaRPr sz="1600">
                <a:latin typeface="Calibri"/>
                <a:ea typeface="Calibri"/>
                <a:cs typeface="Calibri"/>
                <a:sym typeface="Calibri"/>
              </a:endParaRPr>
            </a:p>
          </p:txBody>
        </p:sp>
      </p:grpSp>
      <p:grpSp>
        <p:nvGrpSpPr>
          <p:cNvPr id="83" name="Google Shape;83;gd13a3e9609_2_9"/>
          <p:cNvGrpSpPr/>
          <p:nvPr/>
        </p:nvGrpSpPr>
        <p:grpSpPr>
          <a:xfrm>
            <a:off x="4414168" y="5530847"/>
            <a:ext cx="3538973" cy="493106"/>
            <a:chOff x="4414168" y="5356997"/>
            <a:chExt cx="3538973" cy="493106"/>
          </a:xfrm>
        </p:grpSpPr>
        <p:pic>
          <p:nvPicPr>
            <p:cNvPr id="84" name="Google Shape;84;gd13a3e9609_2_9"/>
            <p:cNvPicPr preferRelativeResize="0"/>
            <p:nvPr/>
          </p:nvPicPr>
          <p:blipFill rotWithShape="1">
            <a:blip r:embed="rId6">
              <a:alphaModFix/>
            </a:blip>
            <a:srcRect b="0" l="0" r="0" t="0"/>
            <a:stretch/>
          </p:blipFill>
          <p:spPr>
            <a:xfrm>
              <a:off x="4414168" y="5356997"/>
              <a:ext cx="525402" cy="493106"/>
            </a:xfrm>
            <a:prstGeom prst="rect">
              <a:avLst/>
            </a:prstGeom>
            <a:noFill/>
            <a:ln>
              <a:noFill/>
            </a:ln>
          </p:spPr>
        </p:pic>
        <p:sp>
          <p:nvSpPr>
            <p:cNvPr id="85" name="Google Shape;85;gd13a3e9609_2_9"/>
            <p:cNvSpPr/>
            <p:nvPr/>
          </p:nvSpPr>
          <p:spPr>
            <a:xfrm>
              <a:off x="5040741" y="5387393"/>
              <a:ext cx="2912400" cy="432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latin typeface="Calibri"/>
                  <a:ea typeface="Calibri"/>
                  <a:cs typeface="Calibri"/>
                  <a:sym typeface="Calibri"/>
                </a:rPr>
                <a:t>Boost “human infrastructure” including </a:t>
              </a:r>
              <a:r>
                <a:rPr b="1" lang="en-US" sz="1600">
                  <a:latin typeface="Calibri"/>
                  <a:ea typeface="Calibri"/>
                  <a:cs typeface="Calibri"/>
                  <a:sym typeface="Calibri"/>
                </a:rPr>
                <a:t>education</a:t>
              </a:r>
              <a:r>
                <a:rPr lang="en-US" sz="1600">
                  <a:latin typeface="Calibri"/>
                  <a:ea typeface="Calibri"/>
                  <a:cs typeface="Calibri"/>
                  <a:sym typeface="Calibri"/>
                </a:rPr>
                <a:t> and </a:t>
              </a:r>
              <a:r>
                <a:rPr lang="en-US" sz="1600">
                  <a:solidFill>
                    <a:schemeClr val="dk1"/>
                  </a:solidFill>
                  <a:latin typeface="Calibri"/>
                  <a:ea typeface="Calibri"/>
                  <a:cs typeface="Calibri"/>
                  <a:sym typeface="Calibri"/>
                </a:rPr>
                <a:t>a nationwide</a:t>
              </a:r>
              <a:r>
                <a:rPr b="1" lang="en-US" sz="1600">
                  <a:solidFill>
                    <a:schemeClr val="dk1"/>
                  </a:solidFill>
                  <a:latin typeface="Calibri"/>
                  <a:ea typeface="Calibri"/>
                  <a:cs typeface="Calibri"/>
                  <a:sym typeface="Calibri"/>
                </a:rPr>
                <a:t> paid leave program</a:t>
              </a:r>
              <a:endParaRPr b="1" sz="1600">
                <a:solidFill>
                  <a:srgbClr val="000000"/>
                </a:solidFill>
                <a:latin typeface="Calibri"/>
                <a:ea typeface="Calibri"/>
                <a:cs typeface="Calibri"/>
                <a:sym typeface="Calibri"/>
              </a:endParaRPr>
            </a:p>
          </p:txBody>
        </p:sp>
      </p:grpSp>
      <p:grpSp>
        <p:nvGrpSpPr>
          <p:cNvPr id="86" name="Google Shape;86;gd13a3e9609_2_9"/>
          <p:cNvGrpSpPr/>
          <p:nvPr/>
        </p:nvGrpSpPr>
        <p:grpSpPr>
          <a:xfrm>
            <a:off x="8300397" y="4046991"/>
            <a:ext cx="3823800" cy="933600"/>
            <a:chOff x="8300397" y="4046991"/>
            <a:chExt cx="3823800" cy="933600"/>
          </a:xfrm>
        </p:grpSpPr>
        <p:pic>
          <p:nvPicPr>
            <p:cNvPr id="87" name="Google Shape;87;gd13a3e9609_2_9"/>
            <p:cNvPicPr preferRelativeResize="0"/>
            <p:nvPr/>
          </p:nvPicPr>
          <p:blipFill rotWithShape="1">
            <a:blip r:embed="rId6">
              <a:alphaModFix/>
            </a:blip>
            <a:srcRect b="0" l="0" r="0" t="0"/>
            <a:stretch/>
          </p:blipFill>
          <p:spPr>
            <a:xfrm>
              <a:off x="8300397" y="4267192"/>
              <a:ext cx="525402" cy="493106"/>
            </a:xfrm>
            <a:prstGeom prst="rect">
              <a:avLst/>
            </a:prstGeom>
            <a:noFill/>
            <a:ln>
              <a:noFill/>
            </a:ln>
          </p:spPr>
        </p:pic>
        <p:sp>
          <p:nvSpPr>
            <p:cNvPr id="88" name="Google Shape;88;gd13a3e9609_2_9"/>
            <p:cNvSpPr/>
            <p:nvPr/>
          </p:nvSpPr>
          <p:spPr>
            <a:xfrm>
              <a:off x="8894096" y="4046991"/>
              <a:ext cx="3230100" cy="9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a:t>
              </a:r>
              <a:r>
                <a:rPr lang="en-US" sz="1600">
                  <a:solidFill>
                    <a:schemeClr val="dk1"/>
                  </a:solidFill>
                  <a:latin typeface="Calibri"/>
                  <a:ea typeface="Calibri"/>
                  <a:cs typeface="Calibri"/>
                  <a:sym typeface="Calibri"/>
                </a:rPr>
                <a:t>ermination of t</a:t>
              </a:r>
              <a:r>
                <a:rPr b="1" lang="en-US" sz="1600">
                  <a:solidFill>
                    <a:schemeClr val="dk1"/>
                  </a:solidFill>
                  <a:latin typeface="Calibri"/>
                  <a:ea typeface="Calibri"/>
                  <a:cs typeface="Calibri"/>
                  <a:sym typeface="Calibri"/>
                </a:rPr>
                <a:t>ax break on inheritances</a:t>
              </a:r>
              <a:r>
                <a:rPr lang="en-US" sz="1600">
                  <a:latin typeface="Calibri"/>
                  <a:ea typeface="Calibri"/>
                  <a:cs typeface="Calibri"/>
                  <a:sym typeface="Calibri"/>
                </a:rPr>
                <a:t> closes loopholes for top earners to evade tax</a:t>
              </a:r>
              <a:endParaRPr sz="1600">
                <a:latin typeface="Calibri"/>
                <a:ea typeface="Calibri"/>
                <a:cs typeface="Calibri"/>
                <a:sym typeface="Calibri"/>
              </a:endParaRPr>
            </a:p>
          </p:txBody>
        </p:sp>
      </p:grpSp>
      <p:sp>
        <p:nvSpPr>
          <p:cNvPr id="89" name="Google Shape;89;gd13a3e9609_2_9"/>
          <p:cNvSpPr/>
          <p:nvPr/>
        </p:nvSpPr>
        <p:spPr>
          <a:xfrm>
            <a:off x="170027" y="1384871"/>
            <a:ext cx="606900" cy="568800"/>
          </a:xfrm>
          <a:prstGeom prst="roundRect">
            <a:avLst>
              <a:gd fmla="val 16667" name="adj"/>
            </a:avLst>
          </a:prstGeom>
          <a:solidFill>
            <a:srgbClr val="0737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rPr>
              <a:t>1</a:t>
            </a:r>
            <a:endParaRPr sz="2000">
              <a:solidFill>
                <a:srgbClr val="FFFFFF"/>
              </a:solidFill>
            </a:endParaRPr>
          </a:p>
        </p:txBody>
      </p:sp>
      <p:sp>
        <p:nvSpPr>
          <p:cNvPr id="90" name="Google Shape;90;gd13a3e9609_2_9"/>
          <p:cNvSpPr/>
          <p:nvPr/>
        </p:nvSpPr>
        <p:spPr>
          <a:xfrm>
            <a:off x="4138891" y="1380283"/>
            <a:ext cx="606900" cy="568800"/>
          </a:xfrm>
          <a:prstGeom prst="roundRect">
            <a:avLst>
              <a:gd fmla="val 16667" name="adj"/>
            </a:avLst>
          </a:prstGeom>
          <a:solidFill>
            <a:srgbClr val="0737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Arial"/>
                <a:ea typeface="Arial"/>
                <a:cs typeface="Arial"/>
                <a:sym typeface="Arial"/>
              </a:rPr>
              <a:t>2</a:t>
            </a:r>
            <a:endParaRPr sz="2000"/>
          </a:p>
        </p:txBody>
      </p:sp>
      <p:sp>
        <p:nvSpPr>
          <p:cNvPr id="91" name="Google Shape;91;gd13a3e9609_2_9"/>
          <p:cNvSpPr/>
          <p:nvPr/>
        </p:nvSpPr>
        <p:spPr>
          <a:xfrm>
            <a:off x="8069297" y="1380283"/>
            <a:ext cx="606900" cy="568800"/>
          </a:xfrm>
          <a:prstGeom prst="roundRect">
            <a:avLst>
              <a:gd fmla="val 16667" name="adj"/>
            </a:avLst>
          </a:prstGeom>
          <a:solidFill>
            <a:srgbClr val="0737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Arial"/>
                <a:ea typeface="Arial"/>
                <a:cs typeface="Arial"/>
                <a:sym typeface="Arial"/>
              </a:rPr>
              <a:t>3</a:t>
            </a:r>
            <a:endParaRPr sz="2000"/>
          </a:p>
        </p:txBody>
      </p:sp>
      <p:sp>
        <p:nvSpPr>
          <p:cNvPr id="92" name="Google Shape;92;gd13a3e9609_2_9"/>
          <p:cNvSpPr/>
          <p:nvPr/>
        </p:nvSpPr>
        <p:spPr>
          <a:xfrm>
            <a:off x="849497" y="1277378"/>
            <a:ext cx="2989200" cy="725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073779"/>
                </a:solidFill>
                <a:latin typeface="Calibri"/>
                <a:ea typeface="Calibri"/>
                <a:cs typeface="Calibri"/>
                <a:sym typeface="Calibri"/>
              </a:rPr>
              <a:t>Invest in families</a:t>
            </a:r>
            <a:endParaRPr b="1" sz="2000">
              <a:solidFill>
                <a:srgbClr val="073779"/>
              </a:solidFill>
              <a:latin typeface="Calibri"/>
              <a:ea typeface="Calibri"/>
              <a:cs typeface="Calibri"/>
              <a:sym typeface="Calibri"/>
            </a:endParaRPr>
          </a:p>
        </p:txBody>
      </p:sp>
      <p:sp>
        <p:nvSpPr>
          <p:cNvPr id="93" name="Google Shape;93;gd13a3e9609_2_9"/>
          <p:cNvSpPr/>
          <p:nvPr/>
        </p:nvSpPr>
        <p:spPr>
          <a:xfrm>
            <a:off x="4806041" y="1311538"/>
            <a:ext cx="2989200" cy="725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073779"/>
                </a:solidFill>
                <a:latin typeface="Calibri"/>
                <a:ea typeface="Calibri"/>
                <a:cs typeface="Calibri"/>
                <a:sym typeface="Calibri"/>
              </a:rPr>
              <a:t>Build Infrastructure</a:t>
            </a:r>
            <a:endParaRPr b="1" sz="2000">
              <a:solidFill>
                <a:srgbClr val="073779"/>
              </a:solidFill>
              <a:latin typeface="Calibri"/>
              <a:ea typeface="Calibri"/>
              <a:cs typeface="Calibri"/>
              <a:sym typeface="Calibri"/>
            </a:endParaRPr>
          </a:p>
        </p:txBody>
      </p:sp>
      <p:sp>
        <p:nvSpPr>
          <p:cNvPr id="94" name="Google Shape;94;gd13a3e9609_2_9"/>
          <p:cNvSpPr/>
          <p:nvPr/>
        </p:nvSpPr>
        <p:spPr>
          <a:xfrm>
            <a:off x="8831799" y="1281122"/>
            <a:ext cx="2989200" cy="725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073779"/>
                </a:solidFill>
                <a:latin typeface="Calibri"/>
                <a:ea typeface="Calibri"/>
                <a:cs typeface="Calibri"/>
                <a:sym typeface="Calibri"/>
              </a:rPr>
              <a:t>Boost economic growth</a:t>
            </a:r>
            <a:endParaRPr b="1" sz="2000">
              <a:solidFill>
                <a:srgbClr val="073779"/>
              </a:solidFill>
              <a:latin typeface="Calibri"/>
              <a:ea typeface="Calibri"/>
              <a:cs typeface="Calibri"/>
              <a:sym typeface="Calibri"/>
            </a:endParaRPr>
          </a:p>
        </p:txBody>
      </p:sp>
      <p:pic>
        <p:nvPicPr>
          <p:cNvPr id="95" name="Google Shape;95;gd13a3e9609_2_9"/>
          <p:cNvPicPr preferRelativeResize="0"/>
          <p:nvPr/>
        </p:nvPicPr>
        <p:blipFill>
          <a:blip r:embed="rId8">
            <a:alphaModFix/>
          </a:blip>
          <a:stretch>
            <a:fillRect/>
          </a:stretch>
        </p:blipFill>
        <p:spPr>
          <a:xfrm>
            <a:off x="1027400" y="2210425"/>
            <a:ext cx="1766068" cy="1658437"/>
          </a:xfrm>
          <a:prstGeom prst="rect">
            <a:avLst/>
          </a:prstGeom>
          <a:noFill/>
          <a:ln>
            <a:noFill/>
          </a:ln>
        </p:spPr>
      </p:pic>
      <p:pic>
        <p:nvPicPr>
          <p:cNvPr id="96" name="Google Shape;96;gd13a3e9609_2_9"/>
          <p:cNvPicPr preferRelativeResize="0"/>
          <p:nvPr/>
        </p:nvPicPr>
        <p:blipFill>
          <a:blip r:embed="rId9">
            <a:alphaModFix/>
          </a:blip>
          <a:stretch>
            <a:fillRect/>
          </a:stretch>
        </p:blipFill>
        <p:spPr>
          <a:xfrm>
            <a:off x="5212962" y="2168775"/>
            <a:ext cx="1766068" cy="1741737"/>
          </a:xfrm>
          <a:prstGeom prst="rect">
            <a:avLst/>
          </a:prstGeom>
          <a:noFill/>
          <a:ln>
            <a:noFill/>
          </a:ln>
        </p:spPr>
      </p:pic>
      <p:grpSp>
        <p:nvGrpSpPr>
          <p:cNvPr id="97" name="Google Shape;97;gd13a3e9609_2_9"/>
          <p:cNvGrpSpPr/>
          <p:nvPr/>
        </p:nvGrpSpPr>
        <p:grpSpPr>
          <a:xfrm>
            <a:off x="324095" y="5861400"/>
            <a:ext cx="3564930" cy="493200"/>
            <a:chOff x="324095" y="5861400"/>
            <a:chExt cx="3564930" cy="493200"/>
          </a:xfrm>
        </p:grpSpPr>
        <p:sp>
          <p:nvSpPr>
            <p:cNvPr id="98" name="Google Shape;98;gd13a3e9609_2_9"/>
            <p:cNvSpPr/>
            <p:nvPr/>
          </p:nvSpPr>
          <p:spPr>
            <a:xfrm>
              <a:off x="976625" y="5861400"/>
              <a:ext cx="2912400" cy="493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Cut tax for lower- and middle- income </a:t>
              </a:r>
              <a:r>
                <a:rPr b="1" lang="en-US" sz="1600">
                  <a:solidFill>
                    <a:schemeClr val="dk1"/>
                  </a:solidFill>
                  <a:latin typeface="Calibri"/>
                  <a:ea typeface="Calibri"/>
                  <a:cs typeface="Calibri"/>
                  <a:sym typeface="Calibri"/>
                </a:rPr>
                <a:t>workers and families</a:t>
              </a:r>
              <a:endParaRPr b="1" sz="1600">
                <a:latin typeface="Calibri"/>
                <a:ea typeface="Calibri"/>
                <a:cs typeface="Calibri"/>
                <a:sym typeface="Calibri"/>
              </a:endParaRPr>
            </a:p>
          </p:txBody>
        </p:sp>
        <p:pic>
          <p:nvPicPr>
            <p:cNvPr id="99" name="Google Shape;99;gd13a3e9609_2_9"/>
            <p:cNvPicPr preferRelativeResize="0"/>
            <p:nvPr/>
          </p:nvPicPr>
          <p:blipFill rotWithShape="1">
            <a:blip r:embed="rId6">
              <a:alphaModFix/>
            </a:blip>
            <a:srcRect b="0" l="0" r="0" t="0"/>
            <a:stretch/>
          </p:blipFill>
          <p:spPr>
            <a:xfrm>
              <a:off x="324095" y="5861404"/>
              <a:ext cx="525402" cy="49310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d13a3e9609_0_56"/>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5" name="Google Shape;105;gd13a3e9609_0_56"/>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Overview on Impacts and Reactions of Capital Gain </a:t>
            </a:r>
            <a:r>
              <a:rPr lang="en-US"/>
              <a:t>Tax Hike</a:t>
            </a:r>
            <a:endParaRPr/>
          </a:p>
        </p:txBody>
      </p:sp>
      <p:sp>
        <p:nvSpPr>
          <p:cNvPr id="106" name="Google Shape;106;gd13a3e9609_0_56"/>
          <p:cNvSpPr txBox="1"/>
          <p:nvPr>
            <p:ph idx="1" type="body"/>
          </p:nvPr>
        </p:nvSpPr>
        <p:spPr>
          <a:xfrm>
            <a:off x="712375" y="624825"/>
            <a:ext cx="106899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Various impacts on different market players are expected and shall not be underestimated </a:t>
            </a:r>
            <a:endParaRPr/>
          </a:p>
        </p:txBody>
      </p:sp>
      <p:sp>
        <p:nvSpPr>
          <p:cNvPr id="107" name="Google Shape;107;gd13a3e9609_0_56"/>
          <p:cNvSpPr/>
          <p:nvPr/>
        </p:nvSpPr>
        <p:spPr>
          <a:xfrm>
            <a:off x="353075" y="1320146"/>
            <a:ext cx="3483900" cy="4446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Market </a:t>
            </a:r>
            <a:endParaRPr/>
          </a:p>
        </p:txBody>
      </p:sp>
      <p:sp>
        <p:nvSpPr>
          <p:cNvPr id="108" name="Google Shape;108;gd13a3e9609_0_56"/>
          <p:cNvSpPr/>
          <p:nvPr/>
        </p:nvSpPr>
        <p:spPr>
          <a:xfrm>
            <a:off x="8298075" y="1320146"/>
            <a:ext cx="3483900" cy="4446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Financial </a:t>
            </a:r>
            <a:r>
              <a:rPr b="1" lang="en-US" sz="2000">
                <a:solidFill>
                  <a:srgbClr val="FFFFFF"/>
                </a:solidFill>
                <a:latin typeface="Calibri"/>
                <a:ea typeface="Calibri"/>
                <a:cs typeface="Calibri"/>
                <a:sym typeface="Calibri"/>
              </a:rPr>
              <a:t>Institutions</a:t>
            </a:r>
            <a:r>
              <a:rPr b="1" lang="en-US" sz="2000">
                <a:solidFill>
                  <a:srgbClr val="FFFFFF"/>
                </a:solidFill>
                <a:latin typeface="Calibri"/>
                <a:ea typeface="Calibri"/>
                <a:cs typeface="Calibri"/>
                <a:sym typeface="Calibri"/>
              </a:rPr>
              <a:t> </a:t>
            </a:r>
            <a:endParaRPr/>
          </a:p>
        </p:txBody>
      </p:sp>
      <p:sp>
        <p:nvSpPr>
          <p:cNvPr id="109" name="Google Shape;109;gd13a3e9609_0_56"/>
          <p:cNvSpPr/>
          <p:nvPr/>
        </p:nvSpPr>
        <p:spPr>
          <a:xfrm>
            <a:off x="4320413" y="1320150"/>
            <a:ext cx="3483900" cy="4446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Ultra Wealthy Investors</a:t>
            </a:r>
            <a:endParaRPr/>
          </a:p>
        </p:txBody>
      </p:sp>
      <p:pic>
        <p:nvPicPr>
          <p:cNvPr id="110" name="Google Shape;110;gd13a3e9609_0_56"/>
          <p:cNvPicPr preferRelativeResize="0"/>
          <p:nvPr/>
        </p:nvPicPr>
        <p:blipFill>
          <a:blip r:embed="rId3">
            <a:alphaModFix/>
          </a:blip>
          <a:stretch>
            <a:fillRect/>
          </a:stretch>
        </p:blipFill>
        <p:spPr>
          <a:xfrm>
            <a:off x="4320413" y="1971900"/>
            <a:ext cx="3483900" cy="2003249"/>
          </a:xfrm>
          <a:prstGeom prst="rect">
            <a:avLst/>
          </a:prstGeom>
          <a:noFill/>
          <a:ln>
            <a:noFill/>
          </a:ln>
        </p:spPr>
      </p:pic>
      <p:pic>
        <p:nvPicPr>
          <p:cNvPr id="111" name="Google Shape;111;gd13a3e9609_0_56"/>
          <p:cNvPicPr preferRelativeResize="0"/>
          <p:nvPr/>
        </p:nvPicPr>
        <p:blipFill>
          <a:blip r:embed="rId4">
            <a:alphaModFix/>
          </a:blip>
          <a:stretch>
            <a:fillRect/>
          </a:stretch>
        </p:blipFill>
        <p:spPr>
          <a:xfrm>
            <a:off x="8298075" y="2015475"/>
            <a:ext cx="3483899" cy="1959687"/>
          </a:xfrm>
          <a:prstGeom prst="rect">
            <a:avLst/>
          </a:prstGeom>
          <a:noFill/>
          <a:ln>
            <a:noFill/>
          </a:ln>
        </p:spPr>
      </p:pic>
      <p:sp>
        <p:nvSpPr>
          <p:cNvPr id="112" name="Google Shape;112;gd13a3e9609_0_56"/>
          <p:cNvSpPr/>
          <p:nvPr/>
        </p:nvSpPr>
        <p:spPr>
          <a:xfrm>
            <a:off x="4320413" y="4218613"/>
            <a:ext cx="3483900" cy="1357500"/>
          </a:xfrm>
          <a:prstGeom prst="rect">
            <a:avLst/>
          </a:prstGeom>
          <a:solidFill>
            <a:srgbClr val="F2F2F2"/>
          </a:solidFill>
          <a:ln>
            <a:noFill/>
          </a:ln>
        </p:spPr>
        <p:txBody>
          <a:bodyPr anchorCtr="0" anchor="ctr" bIns="45700" lIns="91425" spcFirstLastPara="1" rIns="91425" wrap="square" tIns="45700">
            <a:noAutofit/>
          </a:bodyPr>
          <a:lstStyle/>
          <a:p>
            <a:pPr indent="-342900" lvl="0" marL="457200" rtl="0" algn="l">
              <a:spcBef>
                <a:spcPts val="0"/>
              </a:spcBef>
              <a:spcAft>
                <a:spcPts val="0"/>
              </a:spcAft>
              <a:buSzPts val="1800"/>
              <a:buFont typeface="Calibri"/>
              <a:buChar char="•"/>
            </a:pPr>
            <a:r>
              <a:rPr lang="en-US" sz="1800">
                <a:solidFill>
                  <a:schemeClr val="dk1"/>
                </a:solidFill>
                <a:latin typeface="Calibri"/>
                <a:ea typeface="Calibri"/>
                <a:cs typeface="Calibri"/>
                <a:sym typeface="Calibri"/>
              </a:rPr>
              <a:t>Investment strategies and asset allocations are affected due to the tax hike</a:t>
            </a:r>
            <a:endParaRPr sz="1800">
              <a:latin typeface="Calibri"/>
              <a:ea typeface="Calibri"/>
              <a:cs typeface="Calibri"/>
              <a:sym typeface="Calibri"/>
            </a:endParaRPr>
          </a:p>
        </p:txBody>
      </p:sp>
      <p:sp>
        <p:nvSpPr>
          <p:cNvPr id="113" name="Google Shape;113;gd13a3e9609_0_56"/>
          <p:cNvSpPr/>
          <p:nvPr/>
        </p:nvSpPr>
        <p:spPr>
          <a:xfrm>
            <a:off x="353075" y="4218613"/>
            <a:ext cx="3483900" cy="1357500"/>
          </a:xfrm>
          <a:prstGeom prst="rect">
            <a:avLst/>
          </a:prstGeom>
          <a:solidFill>
            <a:srgbClr val="F2F2F2"/>
          </a:solidFill>
          <a:ln>
            <a:noFill/>
          </a:ln>
        </p:spPr>
        <p:txBody>
          <a:bodyPr anchorCtr="0" anchor="ctr" bIns="45700" lIns="91425" spcFirstLastPara="1" rIns="91425" wrap="square" tIns="45700">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Multiple markets will be affected due to demand shift and change in investment preference</a:t>
            </a:r>
            <a:endParaRPr sz="1800">
              <a:latin typeface="Calibri"/>
              <a:ea typeface="Calibri"/>
              <a:cs typeface="Calibri"/>
              <a:sym typeface="Calibri"/>
            </a:endParaRPr>
          </a:p>
        </p:txBody>
      </p:sp>
      <p:sp>
        <p:nvSpPr>
          <p:cNvPr id="114" name="Google Shape;114;gd13a3e9609_0_56"/>
          <p:cNvSpPr/>
          <p:nvPr/>
        </p:nvSpPr>
        <p:spPr>
          <a:xfrm>
            <a:off x="353075" y="5805050"/>
            <a:ext cx="11428800" cy="501300"/>
          </a:xfrm>
          <a:prstGeom prst="rect">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Proposed Capital Gain Tax Increase Affect Multiple Stakeholders and Bring Greater Impact than Expected</a:t>
            </a:r>
            <a:endParaRPr/>
          </a:p>
        </p:txBody>
      </p:sp>
      <p:sp>
        <p:nvSpPr>
          <p:cNvPr id="115" name="Google Shape;115;gd13a3e9609_0_56"/>
          <p:cNvSpPr/>
          <p:nvPr/>
        </p:nvSpPr>
        <p:spPr>
          <a:xfrm>
            <a:off x="8298075" y="4218613"/>
            <a:ext cx="3483900" cy="1357500"/>
          </a:xfrm>
          <a:prstGeom prst="rect">
            <a:avLst/>
          </a:prstGeom>
          <a:solidFill>
            <a:srgbClr val="F2F2F2"/>
          </a:solidFill>
          <a:ln>
            <a:noFill/>
          </a:ln>
        </p:spPr>
        <p:txBody>
          <a:bodyPr anchorCtr="0" anchor="ctr" bIns="45700" lIns="91425" spcFirstLastPara="1" rIns="91425" wrap="square" tIns="45700">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Impact directly on financial institutions in terms of revenue and performance</a:t>
            </a:r>
            <a:endParaRPr sz="1800">
              <a:latin typeface="Calibri"/>
              <a:ea typeface="Calibri"/>
              <a:cs typeface="Calibri"/>
              <a:sym typeface="Calibri"/>
            </a:endParaRPr>
          </a:p>
        </p:txBody>
      </p:sp>
      <p:pic>
        <p:nvPicPr>
          <p:cNvPr id="116" name="Google Shape;116;gd13a3e9609_0_56"/>
          <p:cNvPicPr preferRelativeResize="0"/>
          <p:nvPr/>
        </p:nvPicPr>
        <p:blipFill>
          <a:blip r:embed="rId5">
            <a:alphaModFix/>
          </a:blip>
          <a:stretch>
            <a:fillRect/>
          </a:stretch>
        </p:blipFill>
        <p:spPr>
          <a:xfrm>
            <a:off x="342775" y="1971901"/>
            <a:ext cx="3483900" cy="19509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d5776e94e1_0_15"/>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2" name="Google Shape;122;gd5776e94e1_0_15"/>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Market </a:t>
            </a:r>
            <a:r>
              <a:rPr lang="en-US"/>
              <a:t>Response</a:t>
            </a:r>
            <a:r>
              <a:rPr lang="en-US"/>
              <a:t> To Tax Rise</a:t>
            </a:r>
            <a:endParaRPr/>
          </a:p>
        </p:txBody>
      </p:sp>
      <p:sp>
        <p:nvSpPr>
          <p:cNvPr id="123" name="Google Shape;123;gd5776e94e1_0_15"/>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Both long-term and short-term effect is expected in the financial markets </a:t>
            </a:r>
            <a:endParaRPr/>
          </a:p>
        </p:txBody>
      </p:sp>
      <p:sp>
        <p:nvSpPr>
          <p:cNvPr id="124" name="Google Shape;124;gd5776e94e1_0_15"/>
          <p:cNvSpPr txBox="1"/>
          <p:nvPr/>
        </p:nvSpPr>
        <p:spPr>
          <a:xfrm>
            <a:off x="0" y="6475775"/>
            <a:ext cx="31968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Reuters, Investopedia</a:t>
            </a:r>
            <a:endParaRPr sz="1900"/>
          </a:p>
        </p:txBody>
      </p:sp>
      <p:sp>
        <p:nvSpPr>
          <p:cNvPr id="125" name="Google Shape;125;gd5776e94e1_0_15"/>
          <p:cNvSpPr/>
          <p:nvPr/>
        </p:nvSpPr>
        <p:spPr>
          <a:xfrm>
            <a:off x="574995" y="2065480"/>
            <a:ext cx="1512000" cy="1416300"/>
          </a:xfrm>
          <a:prstGeom prst="rect">
            <a:avLst/>
          </a:prstGeom>
          <a:solidFill>
            <a:srgbClr val="0B3679"/>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Short Term reaction </a:t>
            </a:r>
            <a:endParaRPr b="1" sz="2000">
              <a:solidFill>
                <a:srgbClr val="FFFFFF"/>
              </a:solidFill>
              <a:latin typeface="Calibri"/>
              <a:ea typeface="Calibri"/>
              <a:cs typeface="Calibri"/>
              <a:sym typeface="Calibri"/>
            </a:endParaRPr>
          </a:p>
        </p:txBody>
      </p:sp>
      <p:sp>
        <p:nvSpPr>
          <p:cNvPr id="126" name="Google Shape;126;gd5776e94e1_0_15"/>
          <p:cNvSpPr/>
          <p:nvPr/>
        </p:nvSpPr>
        <p:spPr>
          <a:xfrm>
            <a:off x="543000" y="3789272"/>
            <a:ext cx="1512000" cy="1417200"/>
          </a:xfrm>
          <a:prstGeom prst="rect">
            <a:avLst/>
          </a:prstGeom>
          <a:solidFill>
            <a:srgbClr val="0B3679"/>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Long Term</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reaction</a:t>
            </a:r>
            <a:endParaRPr b="1" sz="2000">
              <a:solidFill>
                <a:srgbClr val="FFFFFF"/>
              </a:solidFill>
              <a:latin typeface="Calibri"/>
              <a:ea typeface="Calibri"/>
              <a:cs typeface="Calibri"/>
              <a:sym typeface="Calibri"/>
            </a:endParaRPr>
          </a:p>
        </p:txBody>
      </p:sp>
      <p:sp>
        <p:nvSpPr>
          <p:cNvPr id="127" name="Google Shape;127;gd5776e94e1_0_15"/>
          <p:cNvSpPr/>
          <p:nvPr/>
        </p:nvSpPr>
        <p:spPr>
          <a:xfrm>
            <a:off x="2219799" y="1310565"/>
            <a:ext cx="3017400" cy="569400"/>
          </a:xfrm>
          <a:prstGeom prst="rect">
            <a:avLst/>
          </a:prstGeom>
          <a:solidFill>
            <a:srgbClr val="0070C0"/>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Stock Market </a:t>
            </a:r>
            <a:r>
              <a:rPr b="1" lang="en-US" sz="2000">
                <a:solidFill>
                  <a:srgbClr val="FFFFFF"/>
                </a:solidFill>
                <a:latin typeface="Calibri"/>
                <a:ea typeface="Calibri"/>
                <a:cs typeface="Calibri"/>
                <a:sym typeface="Calibri"/>
              </a:rPr>
              <a:t> </a:t>
            </a:r>
            <a:endParaRPr b="1" sz="2000">
              <a:solidFill>
                <a:srgbClr val="FFFFFF"/>
              </a:solidFill>
              <a:latin typeface="Calibri"/>
              <a:ea typeface="Calibri"/>
              <a:cs typeface="Calibri"/>
              <a:sym typeface="Calibri"/>
            </a:endParaRPr>
          </a:p>
        </p:txBody>
      </p:sp>
      <p:sp>
        <p:nvSpPr>
          <p:cNvPr id="128" name="Google Shape;128;gd5776e94e1_0_15"/>
          <p:cNvSpPr/>
          <p:nvPr/>
        </p:nvSpPr>
        <p:spPr>
          <a:xfrm>
            <a:off x="5387574" y="1291475"/>
            <a:ext cx="3017400" cy="569400"/>
          </a:xfrm>
          <a:prstGeom prst="rect">
            <a:avLst/>
          </a:prstGeom>
          <a:solidFill>
            <a:srgbClr val="3AB4E5"/>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Bond </a:t>
            </a:r>
            <a:r>
              <a:rPr b="1" lang="en-US" sz="2000">
                <a:solidFill>
                  <a:srgbClr val="FFFFFF"/>
                </a:solidFill>
                <a:latin typeface="Calibri"/>
                <a:ea typeface="Calibri"/>
                <a:cs typeface="Calibri"/>
                <a:sym typeface="Calibri"/>
              </a:rPr>
              <a:t> Market  </a:t>
            </a:r>
            <a:endParaRPr b="1" sz="2000">
              <a:solidFill>
                <a:srgbClr val="FFFFFF"/>
              </a:solidFill>
              <a:latin typeface="Calibri"/>
              <a:ea typeface="Calibri"/>
              <a:cs typeface="Calibri"/>
              <a:sym typeface="Calibri"/>
            </a:endParaRPr>
          </a:p>
        </p:txBody>
      </p:sp>
      <p:sp>
        <p:nvSpPr>
          <p:cNvPr id="129" name="Google Shape;129;gd5776e94e1_0_15"/>
          <p:cNvSpPr/>
          <p:nvPr/>
        </p:nvSpPr>
        <p:spPr>
          <a:xfrm>
            <a:off x="8605912" y="1291475"/>
            <a:ext cx="3017400" cy="569400"/>
          </a:xfrm>
          <a:prstGeom prst="rect">
            <a:avLst/>
          </a:prstGeom>
          <a:solidFill>
            <a:srgbClr val="52C3CB"/>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Money Market</a:t>
            </a:r>
            <a:endParaRPr b="1" sz="2000">
              <a:solidFill>
                <a:srgbClr val="FFFFFF"/>
              </a:solidFill>
              <a:latin typeface="Calibri"/>
              <a:ea typeface="Calibri"/>
              <a:cs typeface="Calibri"/>
              <a:sym typeface="Calibri"/>
            </a:endParaRPr>
          </a:p>
        </p:txBody>
      </p:sp>
      <p:sp>
        <p:nvSpPr>
          <p:cNvPr id="130" name="Google Shape;130;gd5776e94e1_0_15"/>
          <p:cNvSpPr/>
          <p:nvPr/>
        </p:nvSpPr>
        <p:spPr>
          <a:xfrm>
            <a:off x="2219649" y="2010880"/>
            <a:ext cx="3017700" cy="15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Fast growing stock such as Technology, Pharmaceutical stocks would lose out</a:t>
            </a:r>
            <a:endParaRPr sz="1700">
              <a:latin typeface="Calibri"/>
              <a:ea typeface="Calibri"/>
              <a:cs typeface="Calibri"/>
              <a:sym typeface="Calibri"/>
            </a:endParaRPr>
          </a:p>
        </p:txBody>
      </p:sp>
      <p:sp>
        <p:nvSpPr>
          <p:cNvPr id="131" name="Google Shape;131;gd5776e94e1_0_15"/>
          <p:cNvSpPr/>
          <p:nvPr/>
        </p:nvSpPr>
        <p:spPr>
          <a:xfrm>
            <a:off x="2219649" y="3716072"/>
            <a:ext cx="3017700" cy="15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Competitiveness of US stock will decrease, as potential gain of investment in US decreases</a:t>
            </a:r>
            <a:endParaRPr sz="1700">
              <a:latin typeface="Calibri"/>
              <a:ea typeface="Calibri"/>
              <a:cs typeface="Calibri"/>
              <a:sym typeface="Calibri"/>
            </a:endParaRPr>
          </a:p>
        </p:txBody>
      </p:sp>
      <p:sp>
        <p:nvSpPr>
          <p:cNvPr id="132" name="Google Shape;132;gd5776e94e1_0_15"/>
          <p:cNvSpPr/>
          <p:nvPr/>
        </p:nvSpPr>
        <p:spPr>
          <a:xfrm>
            <a:off x="5387424" y="1990030"/>
            <a:ext cx="3017700" cy="156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Calibri"/>
                <a:ea typeface="Calibri"/>
                <a:cs typeface="Calibri"/>
                <a:sym typeface="Calibri"/>
              </a:rPr>
              <a:t>Price of short-term bond will rise due to an increase demand of Short term bond, as investment profit within 1 year is not subjected to Capital gain tax</a:t>
            </a:r>
            <a:endParaRPr sz="1600">
              <a:latin typeface="Calibri"/>
              <a:ea typeface="Calibri"/>
              <a:cs typeface="Calibri"/>
              <a:sym typeface="Calibri"/>
            </a:endParaRPr>
          </a:p>
        </p:txBody>
      </p:sp>
      <p:sp>
        <p:nvSpPr>
          <p:cNvPr id="133" name="Google Shape;133;gd5776e94e1_0_15"/>
          <p:cNvSpPr/>
          <p:nvPr/>
        </p:nvSpPr>
        <p:spPr>
          <a:xfrm>
            <a:off x="8605762" y="1990025"/>
            <a:ext cx="3017700" cy="15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Increase in money supply due to incentive of investment decrease</a:t>
            </a:r>
            <a:endParaRPr sz="1800">
              <a:latin typeface="Calibri"/>
              <a:ea typeface="Calibri"/>
              <a:cs typeface="Calibri"/>
              <a:sym typeface="Calibri"/>
            </a:endParaRPr>
          </a:p>
        </p:txBody>
      </p:sp>
      <p:sp>
        <p:nvSpPr>
          <p:cNvPr id="134" name="Google Shape;134;gd5776e94e1_0_15"/>
          <p:cNvSpPr/>
          <p:nvPr/>
        </p:nvSpPr>
        <p:spPr>
          <a:xfrm>
            <a:off x="5387424" y="3716072"/>
            <a:ext cx="3017700" cy="15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Calibri"/>
                <a:ea typeface="Calibri"/>
                <a:cs typeface="Calibri"/>
                <a:sym typeface="Calibri"/>
              </a:rPr>
              <a:t>Less people will prefer Long term bond as it will be subjected to </a:t>
            </a:r>
            <a:r>
              <a:rPr lang="en-US" sz="1600">
                <a:solidFill>
                  <a:schemeClr val="dk1"/>
                </a:solidFill>
                <a:latin typeface="Calibri"/>
                <a:ea typeface="Calibri"/>
                <a:cs typeface="Calibri"/>
                <a:sym typeface="Calibri"/>
              </a:rPr>
              <a:t>Capital gain tax. Hence, coupon rate may increase to attract investors</a:t>
            </a:r>
            <a:endParaRPr sz="1600">
              <a:latin typeface="Calibri"/>
              <a:ea typeface="Calibri"/>
              <a:cs typeface="Calibri"/>
              <a:sym typeface="Calibri"/>
            </a:endParaRPr>
          </a:p>
        </p:txBody>
      </p:sp>
      <p:sp>
        <p:nvSpPr>
          <p:cNvPr id="135" name="Google Shape;135;gd5776e94e1_0_15"/>
          <p:cNvSpPr/>
          <p:nvPr/>
        </p:nvSpPr>
        <p:spPr>
          <a:xfrm>
            <a:off x="8605912" y="3716072"/>
            <a:ext cx="3017400" cy="15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Increases in cash reserves.</a:t>
            </a:r>
            <a:endParaRPr sz="1700">
              <a:latin typeface="Calibri"/>
              <a:ea typeface="Calibri"/>
              <a:cs typeface="Calibri"/>
              <a:sym typeface="Calibri"/>
            </a:endParaRPr>
          </a:p>
          <a:p>
            <a:pPr indent="0" lvl="0" marL="0" rtl="0" algn="ctr">
              <a:spcBef>
                <a:spcPts val="0"/>
              </a:spcBef>
              <a:spcAft>
                <a:spcPts val="0"/>
              </a:spcAft>
              <a:buNone/>
            </a:pPr>
            <a:r>
              <a:rPr lang="en-US" sz="1700">
                <a:latin typeface="Calibri"/>
                <a:ea typeface="Calibri"/>
                <a:cs typeface="Calibri"/>
                <a:sym typeface="Calibri"/>
              </a:rPr>
              <a:t>Inflation rate may also increases due to the increase in Money supply</a:t>
            </a:r>
            <a:endParaRPr sz="1700">
              <a:latin typeface="Calibri"/>
              <a:ea typeface="Calibri"/>
              <a:cs typeface="Calibri"/>
              <a:sym typeface="Calibri"/>
            </a:endParaRPr>
          </a:p>
        </p:txBody>
      </p:sp>
      <p:sp>
        <p:nvSpPr>
          <p:cNvPr id="136" name="Google Shape;136;gd5776e94e1_0_15"/>
          <p:cNvSpPr/>
          <p:nvPr/>
        </p:nvSpPr>
        <p:spPr>
          <a:xfrm>
            <a:off x="543000" y="5468625"/>
            <a:ext cx="11106000" cy="657300"/>
          </a:xfrm>
          <a:prstGeom prst="rect">
            <a:avLst/>
          </a:prstGeom>
          <a:solidFill>
            <a:srgbClr val="00B050"/>
          </a:solid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1600"/>
              </a:spcAft>
              <a:buNone/>
            </a:pPr>
            <a:r>
              <a:rPr b="1" lang="en-US" sz="2000">
                <a:solidFill>
                  <a:schemeClr val="lt1"/>
                </a:solidFill>
                <a:latin typeface="Calibri"/>
                <a:ea typeface="Calibri"/>
                <a:cs typeface="Calibri"/>
                <a:sym typeface="Calibri"/>
              </a:rPr>
              <a:t>The rise in capital gain tax </a:t>
            </a:r>
            <a:r>
              <a:rPr b="1" lang="en-US" sz="2000">
                <a:solidFill>
                  <a:schemeClr val="lt1"/>
                </a:solidFill>
                <a:latin typeface="Calibri"/>
                <a:ea typeface="Calibri"/>
                <a:cs typeface="Calibri"/>
                <a:sym typeface="Calibri"/>
              </a:rPr>
              <a:t>may cause</a:t>
            </a:r>
            <a:r>
              <a:rPr b="1" lang="en-US" sz="2000">
                <a:solidFill>
                  <a:schemeClr val="lt1"/>
                </a:solidFill>
                <a:latin typeface="Calibri"/>
                <a:ea typeface="Calibri"/>
                <a:cs typeface="Calibri"/>
                <a:sym typeface="Calibri"/>
              </a:rPr>
              <a:t> short-term </a:t>
            </a:r>
            <a:r>
              <a:rPr b="1" lang="en-US" sz="2000">
                <a:solidFill>
                  <a:schemeClr val="lt1"/>
                </a:solidFill>
                <a:latin typeface="Calibri"/>
                <a:ea typeface="Calibri"/>
                <a:cs typeface="Calibri"/>
                <a:sym typeface="Calibri"/>
              </a:rPr>
              <a:t>volatility</a:t>
            </a:r>
            <a:r>
              <a:rPr b="1" lang="en-US" sz="2000">
                <a:solidFill>
                  <a:schemeClr val="lt1"/>
                </a:solidFill>
                <a:latin typeface="Calibri"/>
                <a:ea typeface="Calibri"/>
                <a:cs typeface="Calibri"/>
                <a:sym typeface="Calibri"/>
              </a:rPr>
              <a:t> and hinder long-term growth</a:t>
            </a:r>
            <a:endParaRPr b="1" sz="20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d13a3e9609_0_0"/>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2" name="Google Shape;142;gd13a3e9609_0_0"/>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Selected Potential Effects on Financial </a:t>
            </a:r>
            <a:r>
              <a:rPr lang="en-US"/>
              <a:t>Institutions</a:t>
            </a:r>
            <a:r>
              <a:rPr lang="en-US"/>
              <a:t> </a:t>
            </a:r>
            <a:endParaRPr/>
          </a:p>
        </p:txBody>
      </p:sp>
      <p:sp>
        <p:nvSpPr>
          <p:cNvPr id="143" name="Google Shape;143;gd13a3e9609_0_0"/>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The capital gain tax impact substantially to both buy side and sell side</a:t>
            </a:r>
            <a:endParaRPr/>
          </a:p>
        </p:txBody>
      </p:sp>
      <p:sp>
        <p:nvSpPr>
          <p:cNvPr id="144" name="Google Shape;144;gd13a3e9609_0_0"/>
          <p:cNvSpPr/>
          <p:nvPr/>
        </p:nvSpPr>
        <p:spPr>
          <a:xfrm>
            <a:off x="346350" y="1943350"/>
            <a:ext cx="5523000" cy="365100"/>
          </a:xfrm>
          <a:prstGeom prst="rect">
            <a:avLst/>
          </a:prstGeom>
          <a:solidFill>
            <a:srgbClr val="0B37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Sell Side</a:t>
            </a:r>
            <a:endParaRPr/>
          </a:p>
        </p:txBody>
      </p:sp>
      <p:sp>
        <p:nvSpPr>
          <p:cNvPr id="145" name="Google Shape;145;gd13a3e9609_0_0"/>
          <p:cNvSpPr/>
          <p:nvPr/>
        </p:nvSpPr>
        <p:spPr>
          <a:xfrm>
            <a:off x="6324050" y="1943350"/>
            <a:ext cx="5521500" cy="365100"/>
          </a:xfrm>
          <a:prstGeom prst="rect">
            <a:avLst/>
          </a:prstGeom>
          <a:solidFill>
            <a:srgbClr val="0B37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Buy Side</a:t>
            </a:r>
            <a:endParaRPr/>
          </a:p>
        </p:txBody>
      </p:sp>
      <p:cxnSp>
        <p:nvCxnSpPr>
          <p:cNvPr id="146" name="Google Shape;146;gd13a3e9609_0_0"/>
          <p:cNvCxnSpPr/>
          <p:nvPr/>
        </p:nvCxnSpPr>
        <p:spPr>
          <a:xfrm>
            <a:off x="3082818" y="1649126"/>
            <a:ext cx="0" cy="294300"/>
          </a:xfrm>
          <a:prstGeom prst="straightConnector1">
            <a:avLst/>
          </a:prstGeom>
          <a:solidFill>
            <a:srgbClr val="B5D3FB"/>
          </a:solidFill>
          <a:ln cap="flat" cmpd="sng" w="28575">
            <a:solidFill>
              <a:srgbClr val="073779"/>
            </a:solidFill>
            <a:prstDash val="solid"/>
            <a:miter lim="800000"/>
            <a:headEnd len="sm" w="sm" type="none"/>
            <a:tailEnd len="med" w="med" type="triangle"/>
          </a:ln>
        </p:spPr>
      </p:cxnSp>
      <p:cxnSp>
        <p:nvCxnSpPr>
          <p:cNvPr id="147" name="Google Shape;147;gd13a3e9609_0_0"/>
          <p:cNvCxnSpPr/>
          <p:nvPr/>
        </p:nvCxnSpPr>
        <p:spPr>
          <a:xfrm>
            <a:off x="9084808" y="1649126"/>
            <a:ext cx="0" cy="294300"/>
          </a:xfrm>
          <a:prstGeom prst="straightConnector1">
            <a:avLst/>
          </a:prstGeom>
          <a:noFill/>
          <a:ln cap="flat" cmpd="sng" w="28575">
            <a:solidFill>
              <a:srgbClr val="0B3779"/>
            </a:solidFill>
            <a:prstDash val="solid"/>
            <a:miter lim="800000"/>
            <a:headEnd len="sm" w="sm" type="none"/>
            <a:tailEnd len="med" w="med" type="triangle"/>
          </a:ln>
        </p:spPr>
      </p:cxnSp>
      <p:sp>
        <p:nvSpPr>
          <p:cNvPr id="148" name="Google Shape;148;gd13a3e9609_0_0"/>
          <p:cNvSpPr/>
          <p:nvPr/>
        </p:nvSpPr>
        <p:spPr>
          <a:xfrm>
            <a:off x="346350" y="1251025"/>
            <a:ext cx="11499300" cy="399300"/>
          </a:xfrm>
          <a:prstGeom prst="rect">
            <a:avLst/>
          </a:prstGeom>
          <a:solidFill>
            <a:srgbClr val="FFFFFF"/>
          </a:solidFill>
          <a:ln cap="flat" cmpd="sng" w="28575">
            <a:solidFill>
              <a:srgbClr val="0B37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latin typeface="Calibri"/>
                <a:ea typeface="Calibri"/>
                <a:cs typeface="Calibri"/>
                <a:sym typeface="Calibri"/>
              </a:rPr>
              <a:t>Potential</a:t>
            </a:r>
            <a:r>
              <a:rPr b="1" lang="en-US" sz="2000">
                <a:latin typeface="Calibri"/>
                <a:ea typeface="Calibri"/>
                <a:cs typeface="Calibri"/>
                <a:sym typeface="Calibri"/>
              </a:rPr>
              <a:t> R</a:t>
            </a:r>
            <a:r>
              <a:rPr b="1" lang="en-US" sz="2000">
                <a:latin typeface="Calibri"/>
                <a:ea typeface="Calibri"/>
                <a:cs typeface="Calibri"/>
                <a:sym typeface="Calibri"/>
              </a:rPr>
              <a:t>eduction</a:t>
            </a:r>
            <a:r>
              <a:rPr b="1" lang="en-US" sz="2000">
                <a:latin typeface="Calibri"/>
                <a:ea typeface="Calibri"/>
                <a:cs typeface="Calibri"/>
                <a:sym typeface="Calibri"/>
              </a:rPr>
              <a:t> in Investment Activities and Profit Caused by Increased Capital Gain Tax </a:t>
            </a:r>
            <a:endParaRPr sz="2000"/>
          </a:p>
        </p:txBody>
      </p:sp>
      <p:cxnSp>
        <p:nvCxnSpPr>
          <p:cNvPr id="149" name="Google Shape;149;gd13a3e9609_0_0"/>
          <p:cNvCxnSpPr/>
          <p:nvPr/>
        </p:nvCxnSpPr>
        <p:spPr>
          <a:xfrm>
            <a:off x="6096368" y="1982650"/>
            <a:ext cx="0" cy="4211700"/>
          </a:xfrm>
          <a:prstGeom prst="straightConnector1">
            <a:avLst/>
          </a:prstGeom>
          <a:noFill/>
          <a:ln cap="flat" cmpd="sng" w="12700">
            <a:solidFill>
              <a:srgbClr val="000000"/>
            </a:solidFill>
            <a:prstDash val="dash"/>
            <a:miter lim="800000"/>
            <a:headEnd len="sm" w="sm" type="none"/>
            <a:tailEnd len="sm" w="sm" type="none"/>
          </a:ln>
        </p:spPr>
      </p:cxnSp>
      <p:sp>
        <p:nvSpPr>
          <p:cNvPr id="150" name="Google Shape;150;gd13a3e9609_0_0"/>
          <p:cNvSpPr txBox="1"/>
          <p:nvPr/>
        </p:nvSpPr>
        <p:spPr>
          <a:xfrm>
            <a:off x="0" y="6475775"/>
            <a:ext cx="31968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Bloomberg, Houlihan Lokey</a:t>
            </a:r>
            <a:endParaRPr sz="1900"/>
          </a:p>
        </p:txBody>
      </p:sp>
      <p:sp>
        <p:nvSpPr>
          <p:cNvPr id="151" name="Google Shape;151;gd13a3e9609_0_0"/>
          <p:cNvSpPr txBox="1"/>
          <p:nvPr/>
        </p:nvSpPr>
        <p:spPr>
          <a:xfrm>
            <a:off x="6324050" y="4334800"/>
            <a:ext cx="5521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Lessen post-tax sales proceeds</a:t>
            </a:r>
            <a:endParaRPr sz="1800">
              <a:solidFill>
                <a:schemeClr val="dk1"/>
              </a:solidFill>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The </a:t>
            </a:r>
            <a:r>
              <a:rPr b="1" lang="en-US" sz="1800">
                <a:latin typeface="Calibri"/>
                <a:ea typeface="Calibri"/>
                <a:cs typeface="Calibri"/>
                <a:sym typeface="Calibri"/>
              </a:rPr>
              <a:t>lower carried interest </a:t>
            </a:r>
            <a:r>
              <a:rPr b="1" lang="en-US" sz="1800">
                <a:latin typeface="Calibri"/>
                <a:ea typeface="Calibri"/>
                <a:cs typeface="Calibri"/>
                <a:sym typeface="Calibri"/>
              </a:rPr>
              <a:t>significantly</a:t>
            </a:r>
            <a:r>
              <a:rPr b="1" lang="en-US" sz="1800">
                <a:latin typeface="Calibri"/>
                <a:ea typeface="Calibri"/>
                <a:cs typeface="Calibri"/>
                <a:sym typeface="Calibri"/>
              </a:rPr>
              <a:t> reduced </a:t>
            </a:r>
            <a:r>
              <a:rPr b="1" lang="en-US" sz="1800">
                <a:latin typeface="Calibri"/>
                <a:ea typeface="Calibri"/>
                <a:cs typeface="Calibri"/>
                <a:sym typeface="Calibri"/>
              </a:rPr>
              <a:t>compensation</a:t>
            </a:r>
            <a:r>
              <a:rPr lang="en-US" sz="1800">
                <a:latin typeface="Calibri"/>
                <a:ea typeface="Calibri"/>
                <a:cs typeface="Calibri"/>
                <a:sym typeface="Calibri"/>
              </a:rPr>
              <a:t> of senior fund </a:t>
            </a:r>
            <a:r>
              <a:rPr lang="en-US" sz="1800">
                <a:latin typeface="Calibri"/>
                <a:ea typeface="Calibri"/>
                <a:cs typeface="Calibri"/>
                <a:sym typeface="Calibri"/>
              </a:rPr>
              <a:t>managers</a:t>
            </a:r>
            <a:r>
              <a:rPr lang="en-US" sz="1800">
                <a:latin typeface="Calibri"/>
                <a:ea typeface="Calibri"/>
                <a:cs typeface="Calibri"/>
                <a:sym typeface="Calibri"/>
              </a:rPr>
              <a:t> and investors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The possible </a:t>
            </a:r>
            <a:r>
              <a:rPr b="1" lang="en-US" sz="1800">
                <a:latin typeface="Calibri"/>
                <a:ea typeface="Calibri"/>
                <a:cs typeface="Calibri"/>
                <a:sym typeface="Calibri"/>
              </a:rPr>
              <a:t>shift from investment to consumption </a:t>
            </a:r>
            <a:r>
              <a:rPr lang="en-US" sz="1800">
                <a:latin typeface="Calibri"/>
                <a:ea typeface="Calibri"/>
                <a:cs typeface="Calibri"/>
                <a:sym typeface="Calibri"/>
              </a:rPr>
              <a:t>may harm or break the </a:t>
            </a:r>
            <a:r>
              <a:rPr lang="en-US" sz="1800">
                <a:latin typeface="Calibri"/>
                <a:ea typeface="Calibri"/>
                <a:cs typeface="Calibri"/>
                <a:sym typeface="Calibri"/>
              </a:rPr>
              <a:t>capital chains and thus financial stability</a:t>
            </a:r>
            <a:endParaRPr sz="1800">
              <a:latin typeface="Calibri"/>
              <a:ea typeface="Calibri"/>
              <a:cs typeface="Calibri"/>
              <a:sym typeface="Calibri"/>
            </a:endParaRPr>
          </a:p>
        </p:txBody>
      </p:sp>
      <p:sp>
        <p:nvSpPr>
          <p:cNvPr id="152" name="Google Shape;152;gd13a3e9609_0_0"/>
          <p:cNvSpPr txBox="1"/>
          <p:nvPr/>
        </p:nvSpPr>
        <p:spPr>
          <a:xfrm>
            <a:off x="6324050" y="3842200"/>
            <a:ext cx="432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u="sng">
                <a:solidFill>
                  <a:srgbClr val="0070C0"/>
                </a:solidFill>
                <a:latin typeface="Calibri"/>
                <a:ea typeface="Calibri"/>
                <a:cs typeface="Calibri"/>
                <a:sym typeface="Calibri"/>
              </a:rPr>
              <a:t>Fund </a:t>
            </a:r>
            <a:r>
              <a:rPr lang="en-US" sz="2000" u="sng">
                <a:solidFill>
                  <a:srgbClr val="0070C0"/>
                </a:solidFill>
                <a:latin typeface="Calibri"/>
                <a:ea typeface="Calibri"/>
                <a:cs typeface="Calibri"/>
                <a:sym typeface="Calibri"/>
              </a:rPr>
              <a:t>Revenue and Compensation</a:t>
            </a:r>
            <a:endParaRPr sz="2000" u="sng">
              <a:solidFill>
                <a:srgbClr val="0070C0"/>
              </a:solidFill>
              <a:latin typeface="Calibri"/>
              <a:ea typeface="Calibri"/>
              <a:cs typeface="Calibri"/>
              <a:sym typeface="Calibri"/>
            </a:endParaRPr>
          </a:p>
        </p:txBody>
      </p:sp>
      <p:sp>
        <p:nvSpPr>
          <p:cNvPr id="153" name="Google Shape;153;gd13a3e9609_0_0"/>
          <p:cNvSpPr txBox="1"/>
          <p:nvPr/>
        </p:nvSpPr>
        <p:spPr>
          <a:xfrm>
            <a:off x="346350" y="3842200"/>
            <a:ext cx="331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u="sng">
                <a:solidFill>
                  <a:srgbClr val="0070C0"/>
                </a:solidFill>
                <a:latin typeface="Calibri"/>
                <a:ea typeface="Calibri"/>
                <a:cs typeface="Calibri"/>
                <a:sym typeface="Calibri"/>
              </a:rPr>
              <a:t>Income Stream</a:t>
            </a:r>
            <a:endParaRPr sz="2000" u="sng">
              <a:solidFill>
                <a:srgbClr val="0070C0"/>
              </a:solidFill>
              <a:latin typeface="Calibri"/>
              <a:ea typeface="Calibri"/>
              <a:cs typeface="Calibri"/>
              <a:sym typeface="Calibri"/>
            </a:endParaRPr>
          </a:p>
        </p:txBody>
      </p:sp>
      <p:sp>
        <p:nvSpPr>
          <p:cNvPr id="154" name="Google Shape;154;gd13a3e9609_0_0"/>
          <p:cNvSpPr txBox="1"/>
          <p:nvPr/>
        </p:nvSpPr>
        <p:spPr>
          <a:xfrm>
            <a:off x="346350" y="4334800"/>
            <a:ext cx="5521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US" sz="1800">
                <a:solidFill>
                  <a:schemeClr val="dk1"/>
                </a:solidFill>
                <a:latin typeface="Calibri"/>
                <a:ea typeface="Calibri"/>
                <a:cs typeface="Calibri"/>
                <a:sym typeface="Calibri"/>
              </a:rPr>
              <a:t>M&amp;A transactions may be affected </a:t>
            </a:r>
            <a:r>
              <a:rPr lang="en-US" sz="1800">
                <a:solidFill>
                  <a:schemeClr val="dk1"/>
                </a:solidFill>
                <a:latin typeface="Calibri"/>
                <a:ea typeface="Calibri"/>
                <a:cs typeface="Calibri"/>
                <a:sym typeface="Calibri"/>
              </a:rPr>
              <a:t>and impacting investment banks’ fee income </a:t>
            </a:r>
            <a:endParaRPr sz="1800">
              <a:solidFill>
                <a:schemeClr val="dk1"/>
              </a:solidFill>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solidFill>
                  <a:schemeClr val="dk1"/>
                </a:solidFill>
                <a:latin typeface="Calibri"/>
                <a:ea typeface="Calibri"/>
                <a:cs typeface="Calibri"/>
                <a:sym typeface="Calibri"/>
              </a:rPr>
              <a:t>Capital may</a:t>
            </a:r>
            <a:r>
              <a:rPr b="1" lang="en-US" sz="1800">
                <a:solidFill>
                  <a:schemeClr val="dk1"/>
                </a:solidFill>
                <a:latin typeface="Calibri"/>
                <a:ea typeface="Calibri"/>
                <a:cs typeface="Calibri"/>
                <a:sym typeface="Calibri"/>
              </a:rPr>
              <a:t> flow to money market</a:t>
            </a:r>
            <a:r>
              <a:rPr lang="en-US" sz="1800">
                <a:solidFill>
                  <a:schemeClr val="dk1"/>
                </a:solidFill>
                <a:latin typeface="Calibri"/>
                <a:ea typeface="Calibri"/>
                <a:cs typeface="Calibri"/>
                <a:sym typeface="Calibri"/>
              </a:rPr>
              <a:t> such as private </a:t>
            </a:r>
            <a:r>
              <a:rPr lang="en-US" sz="1800">
                <a:solidFill>
                  <a:schemeClr val="dk1"/>
                </a:solidFill>
                <a:latin typeface="Calibri"/>
                <a:ea typeface="Calibri"/>
                <a:cs typeface="Calibri"/>
                <a:sym typeface="Calibri"/>
              </a:rPr>
              <a:t>lending</a:t>
            </a:r>
            <a:r>
              <a:rPr lang="en-US" sz="1800">
                <a:solidFill>
                  <a:schemeClr val="dk1"/>
                </a:solidFill>
                <a:latin typeface="Calibri"/>
                <a:ea typeface="Calibri"/>
                <a:cs typeface="Calibri"/>
                <a:sym typeface="Calibri"/>
              </a:rPr>
              <a:t> and credit which may </a:t>
            </a:r>
            <a:r>
              <a:rPr lang="en-US" sz="1800">
                <a:solidFill>
                  <a:schemeClr val="dk1"/>
                </a:solidFill>
                <a:latin typeface="Calibri"/>
                <a:ea typeface="Calibri"/>
                <a:cs typeface="Calibri"/>
                <a:sym typeface="Calibri"/>
              </a:rPr>
              <a:t>affects</a:t>
            </a:r>
            <a:r>
              <a:rPr lang="en-US" sz="1800">
                <a:solidFill>
                  <a:schemeClr val="dk1"/>
                </a:solidFill>
                <a:latin typeface="Calibri"/>
                <a:ea typeface="Calibri"/>
                <a:cs typeface="Calibri"/>
                <a:sym typeface="Calibri"/>
              </a:rPr>
              <a:t> the banks loan revenues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Overall impact subject to other market factors and forces</a:t>
            </a:r>
            <a:endParaRPr sz="1800">
              <a:solidFill>
                <a:schemeClr val="dk1"/>
              </a:solidFill>
              <a:latin typeface="Calibri"/>
              <a:ea typeface="Calibri"/>
              <a:cs typeface="Calibri"/>
              <a:sym typeface="Calibri"/>
            </a:endParaRPr>
          </a:p>
        </p:txBody>
      </p:sp>
      <p:pic>
        <p:nvPicPr>
          <p:cNvPr id="155" name="Google Shape;155;gd13a3e9609_0_0"/>
          <p:cNvPicPr preferRelativeResize="0"/>
          <p:nvPr/>
        </p:nvPicPr>
        <p:blipFill>
          <a:blip r:embed="rId3">
            <a:alphaModFix/>
          </a:blip>
          <a:stretch>
            <a:fillRect/>
          </a:stretch>
        </p:blipFill>
        <p:spPr>
          <a:xfrm>
            <a:off x="6421338" y="2647100"/>
            <a:ext cx="5326926" cy="745200"/>
          </a:xfrm>
          <a:prstGeom prst="rect">
            <a:avLst/>
          </a:prstGeom>
          <a:noFill/>
          <a:ln>
            <a:noFill/>
          </a:ln>
        </p:spPr>
      </p:pic>
      <p:pic>
        <p:nvPicPr>
          <p:cNvPr id="156" name="Google Shape;156;gd13a3e9609_0_0"/>
          <p:cNvPicPr preferRelativeResize="0"/>
          <p:nvPr/>
        </p:nvPicPr>
        <p:blipFill rotWithShape="1">
          <a:blip r:embed="rId4">
            <a:alphaModFix/>
          </a:blip>
          <a:srcRect b="27771" l="0" r="0" t="0"/>
          <a:stretch/>
        </p:blipFill>
        <p:spPr>
          <a:xfrm>
            <a:off x="678225" y="2389476"/>
            <a:ext cx="4774650" cy="145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d128c5d94d_0_94"/>
          <p:cNvSpPr txBox="1"/>
          <p:nvPr>
            <p:ph idx="12" type="sldNum"/>
          </p:nvPr>
        </p:nvSpPr>
        <p:spPr>
          <a:xfrm>
            <a:off x="9455831" y="6492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2" name="Google Shape;162;gd128c5d94d_0_94"/>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Potential</a:t>
            </a:r>
            <a:r>
              <a:rPr lang="en-US"/>
              <a:t> Reactions of Ultra Wealthy I</a:t>
            </a:r>
            <a:r>
              <a:rPr lang="en-US"/>
              <a:t>nvestors</a:t>
            </a:r>
            <a:r>
              <a:rPr lang="en-US"/>
              <a:t> </a:t>
            </a:r>
            <a:endParaRPr/>
          </a:p>
        </p:txBody>
      </p:sp>
      <p:sp>
        <p:nvSpPr>
          <p:cNvPr id="163" name="Google Shape;163;gd128c5d94d_0_94"/>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Investment strategies may readjusted in </a:t>
            </a:r>
            <a:r>
              <a:rPr lang="en-US"/>
              <a:t>response</a:t>
            </a:r>
            <a:r>
              <a:rPr lang="en-US"/>
              <a:t> to raising the </a:t>
            </a:r>
            <a:r>
              <a:rPr lang="en-US"/>
              <a:t>capital</a:t>
            </a:r>
            <a:r>
              <a:rPr lang="en-US"/>
              <a:t> gain tax </a:t>
            </a:r>
            <a:endParaRPr/>
          </a:p>
        </p:txBody>
      </p:sp>
      <p:sp>
        <p:nvSpPr>
          <p:cNvPr id="164" name="Google Shape;164;gd128c5d94d_0_94"/>
          <p:cNvSpPr/>
          <p:nvPr/>
        </p:nvSpPr>
        <p:spPr>
          <a:xfrm>
            <a:off x="7999475" y="1239150"/>
            <a:ext cx="3928200" cy="429000"/>
          </a:xfrm>
          <a:prstGeom prst="rect">
            <a:avLst/>
          </a:prstGeom>
          <a:solidFill>
            <a:srgbClr val="0B36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Key Outlook and Takeaways</a:t>
            </a:r>
            <a:endParaRPr b="1" sz="2000">
              <a:solidFill>
                <a:schemeClr val="lt1"/>
              </a:solidFill>
              <a:latin typeface="Calibri"/>
              <a:ea typeface="Calibri"/>
              <a:cs typeface="Calibri"/>
              <a:sym typeface="Calibri"/>
            </a:endParaRPr>
          </a:p>
        </p:txBody>
      </p:sp>
      <p:sp>
        <p:nvSpPr>
          <p:cNvPr id="165" name="Google Shape;165;gd128c5d94d_0_94"/>
          <p:cNvSpPr/>
          <p:nvPr/>
        </p:nvSpPr>
        <p:spPr>
          <a:xfrm>
            <a:off x="7999475" y="1827663"/>
            <a:ext cx="3928200" cy="1248000"/>
          </a:xfrm>
          <a:prstGeom prst="rect">
            <a:avLst/>
          </a:prstGeom>
          <a:solidFill>
            <a:srgbClr val="DDEA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Some investors may choose to </a:t>
            </a:r>
            <a:r>
              <a:rPr b="1" lang="en-US" sz="1800">
                <a:solidFill>
                  <a:schemeClr val="dk1"/>
                </a:solidFill>
                <a:latin typeface="Calibri"/>
                <a:ea typeface="Calibri"/>
                <a:cs typeface="Calibri"/>
                <a:sym typeface="Calibri"/>
              </a:rPr>
              <a:t>harvest capital gain now</a:t>
            </a:r>
            <a:r>
              <a:rPr lang="en-US" sz="1800">
                <a:solidFill>
                  <a:schemeClr val="dk1"/>
                </a:solidFill>
                <a:latin typeface="Calibri"/>
                <a:ea typeface="Calibri"/>
                <a:cs typeface="Calibri"/>
                <a:sym typeface="Calibri"/>
              </a:rPr>
              <a:t>; some would </a:t>
            </a:r>
            <a:r>
              <a:rPr b="1" lang="en-US" sz="1800">
                <a:solidFill>
                  <a:schemeClr val="dk1"/>
                </a:solidFill>
                <a:latin typeface="Calibri"/>
                <a:ea typeface="Calibri"/>
                <a:cs typeface="Calibri"/>
                <a:sym typeface="Calibri"/>
              </a:rPr>
              <a:t>not have </a:t>
            </a:r>
            <a:r>
              <a:rPr b="1" lang="en-US" sz="1800">
                <a:solidFill>
                  <a:schemeClr val="dk1"/>
                </a:solidFill>
                <a:latin typeface="Calibri"/>
                <a:ea typeface="Calibri"/>
                <a:cs typeface="Calibri"/>
                <a:sym typeface="Calibri"/>
              </a:rPr>
              <a:t>immediate</a:t>
            </a:r>
            <a:r>
              <a:rPr b="1" lang="en-US" sz="1800">
                <a:solidFill>
                  <a:schemeClr val="dk1"/>
                </a:solidFill>
                <a:latin typeface="Calibri"/>
                <a:ea typeface="Calibri"/>
                <a:cs typeface="Calibri"/>
                <a:sym typeface="Calibri"/>
              </a:rPr>
              <a:t> actions</a:t>
            </a:r>
            <a:endParaRPr b="1" sz="1800">
              <a:solidFill>
                <a:schemeClr val="dk1"/>
              </a:solidFill>
              <a:latin typeface="Calibri"/>
              <a:ea typeface="Calibri"/>
              <a:cs typeface="Calibri"/>
              <a:sym typeface="Calibri"/>
            </a:endParaRPr>
          </a:p>
        </p:txBody>
      </p:sp>
      <p:sp>
        <p:nvSpPr>
          <p:cNvPr id="166" name="Google Shape;166;gd128c5d94d_0_94"/>
          <p:cNvSpPr/>
          <p:nvPr/>
        </p:nvSpPr>
        <p:spPr>
          <a:xfrm>
            <a:off x="7999475" y="3249262"/>
            <a:ext cx="3928200" cy="1248000"/>
          </a:xfrm>
          <a:prstGeom prst="rect">
            <a:avLst/>
          </a:prstGeom>
          <a:solidFill>
            <a:srgbClr val="DDEA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Multiple investment strategies</a:t>
            </a:r>
            <a:r>
              <a:rPr lang="en-US" sz="1800">
                <a:solidFill>
                  <a:schemeClr val="dk1"/>
                </a:solidFill>
                <a:latin typeface="Calibri"/>
                <a:ea typeface="Calibri"/>
                <a:cs typeface="Calibri"/>
                <a:sym typeface="Calibri"/>
              </a:rPr>
              <a:t> may adopted to </a:t>
            </a:r>
            <a:r>
              <a:rPr b="1" lang="en-US" sz="1800">
                <a:solidFill>
                  <a:schemeClr val="dk1"/>
                </a:solidFill>
                <a:latin typeface="Calibri"/>
                <a:ea typeface="Calibri"/>
                <a:cs typeface="Calibri"/>
                <a:sym typeface="Calibri"/>
              </a:rPr>
              <a:t>hedge against</a:t>
            </a:r>
            <a:r>
              <a:rPr lang="en-US" sz="1800">
                <a:solidFill>
                  <a:schemeClr val="dk1"/>
                </a:solidFill>
                <a:latin typeface="Calibri"/>
                <a:ea typeface="Calibri"/>
                <a:cs typeface="Calibri"/>
                <a:sym typeface="Calibri"/>
              </a:rPr>
              <a:t> the raising </a:t>
            </a:r>
            <a:r>
              <a:rPr lang="en-US" sz="1800">
                <a:solidFill>
                  <a:schemeClr val="dk1"/>
                </a:solidFill>
                <a:latin typeface="Calibri"/>
                <a:ea typeface="Calibri"/>
                <a:cs typeface="Calibri"/>
                <a:sym typeface="Calibri"/>
              </a:rPr>
              <a:t>capital</a:t>
            </a:r>
            <a:r>
              <a:rPr lang="en-US" sz="1800">
                <a:solidFill>
                  <a:schemeClr val="dk1"/>
                </a:solidFill>
                <a:latin typeface="Calibri"/>
                <a:ea typeface="Calibri"/>
                <a:cs typeface="Calibri"/>
                <a:sym typeface="Calibri"/>
              </a:rPr>
              <a:t> gain tax</a:t>
            </a:r>
            <a:endParaRPr sz="1800">
              <a:solidFill>
                <a:schemeClr val="dk1"/>
              </a:solidFill>
              <a:latin typeface="Calibri"/>
              <a:ea typeface="Calibri"/>
              <a:cs typeface="Calibri"/>
              <a:sym typeface="Calibri"/>
            </a:endParaRPr>
          </a:p>
        </p:txBody>
      </p:sp>
      <p:sp>
        <p:nvSpPr>
          <p:cNvPr id="167" name="Google Shape;167;gd128c5d94d_0_94"/>
          <p:cNvSpPr/>
          <p:nvPr/>
        </p:nvSpPr>
        <p:spPr>
          <a:xfrm rot="10800000">
            <a:off x="9383987" y="4670838"/>
            <a:ext cx="1159200" cy="221700"/>
          </a:xfrm>
          <a:prstGeom prst="triangle">
            <a:avLst>
              <a:gd fmla="val 47975" name="adj"/>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d128c5d94d_0_94"/>
          <p:cNvSpPr/>
          <p:nvPr/>
        </p:nvSpPr>
        <p:spPr>
          <a:xfrm>
            <a:off x="7999475" y="4972825"/>
            <a:ext cx="3928200" cy="1364400"/>
          </a:xfrm>
          <a:prstGeom prst="rect">
            <a:avLst/>
          </a:prstGeom>
          <a:solidFill>
            <a:srgbClr val="00B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latin typeface="Calibri"/>
                <a:ea typeface="Calibri"/>
                <a:cs typeface="Calibri"/>
                <a:sym typeface="Calibri"/>
              </a:rPr>
              <a:t>Additional short-term modest equity market volatility is expected and priced in, exact market outcome remains unclear</a:t>
            </a:r>
            <a:endParaRPr b="1" sz="2000">
              <a:solidFill>
                <a:schemeClr val="lt1"/>
              </a:solidFill>
              <a:latin typeface="Calibri"/>
              <a:ea typeface="Calibri"/>
              <a:cs typeface="Calibri"/>
              <a:sym typeface="Calibri"/>
            </a:endParaRPr>
          </a:p>
        </p:txBody>
      </p:sp>
      <p:sp>
        <p:nvSpPr>
          <p:cNvPr id="169" name="Google Shape;169;gd128c5d94d_0_94"/>
          <p:cNvSpPr txBox="1"/>
          <p:nvPr/>
        </p:nvSpPr>
        <p:spPr>
          <a:xfrm>
            <a:off x="0" y="6475775"/>
            <a:ext cx="31968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Reuters, </a:t>
            </a:r>
            <a:r>
              <a:rPr lang="en-US" sz="1550">
                <a:solidFill>
                  <a:srgbClr val="929391"/>
                </a:solidFill>
                <a:latin typeface="Calibri"/>
                <a:ea typeface="Calibri"/>
                <a:cs typeface="Calibri"/>
                <a:sym typeface="Calibri"/>
              </a:rPr>
              <a:t>UBS</a:t>
            </a:r>
            <a:endParaRPr sz="1900"/>
          </a:p>
        </p:txBody>
      </p:sp>
      <p:sp>
        <p:nvSpPr>
          <p:cNvPr id="170" name="Google Shape;170;gd128c5d94d_0_94"/>
          <p:cNvSpPr/>
          <p:nvPr/>
        </p:nvSpPr>
        <p:spPr>
          <a:xfrm>
            <a:off x="297475" y="1239150"/>
            <a:ext cx="1421400" cy="1188300"/>
          </a:xfrm>
          <a:prstGeom prst="rect">
            <a:avLst/>
          </a:prstGeom>
          <a:solidFill>
            <a:srgbClr val="0B3679"/>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Taxable</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Investor</a:t>
            </a:r>
            <a:endParaRPr b="1" sz="2000">
              <a:solidFill>
                <a:srgbClr val="FFFFFF"/>
              </a:solidFill>
              <a:latin typeface="Calibri"/>
              <a:ea typeface="Calibri"/>
              <a:cs typeface="Calibri"/>
              <a:sym typeface="Calibri"/>
            </a:endParaRPr>
          </a:p>
        </p:txBody>
      </p:sp>
      <p:sp>
        <p:nvSpPr>
          <p:cNvPr id="171" name="Google Shape;171;gd128c5d94d_0_94"/>
          <p:cNvSpPr/>
          <p:nvPr/>
        </p:nvSpPr>
        <p:spPr>
          <a:xfrm>
            <a:off x="1853326" y="1239150"/>
            <a:ext cx="5827200" cy="1203900"/>
          </a:xfrm>
          <a:prstGeom prst="rect">
            <a:avLst/>
          </a:prstGeom>
          <a:noFill/>
          <a:ln cap="flat" cmpd="sng" w="19050">
            <a:solidFill>
              <a:srgbClr val="0B3779"/>
            </a:solidFill>
            <a:prstDash val="solid"/>
            <a:miter lim="800000"/>
            <a:headEnd len="sm" w="sm" type="none"/>
            <a:tailEnd len="sm" w="sm" type="none"/>
          </a:ln>
        </p:spPr>
        <p:txBody>
          <a:bodyPr anchorCtr="0" anchor="ctr" bIns="41125" lIns="82275" spcFirstLastPara="1" rIns="82275" wrap="square" tIns="41125">
            <a:noAutofit/>
          </a:bodyPr>
          <a:lstStyle/>
          <a:p>
            <a:pPr indent="-342891" lvl="0" marL="342891" marR="0" rtl="0" algn="l">
              <a:spcBef>
                <a:spcPts val="0"/>
              </a:spcBef>
              <a:spcAft>
                <a:spcPts val="0"/>
              </a:spcAft>
              <a:buClr>
                <a:srgbClr val="000000"/>
              </a:buClr>
              <a:buSzPts val="1800"/>
              <a:buFont typeface="Calibri"/>
              <a:buChar char="•"/>
            </a:pPr>
            <a:r>
              <a:rPr lang="en-US" sz="1800">
                <a:latin typeface="Calibri"/>
                <a:ea typeface="Calibri"/>
                <a:cs typeface="Calibri"/>
                <a:sym typeface="Calibri"/>
              </a:rPr>
              <a:t>Investors that making more than </a:t>
            </a:r>
            <a:r>
              <a:rPr b="1" lang="en-US" sz="1800">
                <a:latin typeface="Calibri"/>
                <a:ea typeface="Calibri"/>
                <a:cs typeface="Calibri"/>
                <a:sym typeface="Calibri"/>
              </a:rPr>
              <a:t>$1 million a year</a:t>
            </a:r>
            <a:r>
              <a:rPr lang="en-US" sz="1800">
                <a:latin typeface="Calibri"/>
                <a:ea typeface="Calibri"/>
                <a:cs typeface="Calibri"/>
                <a:sym typeface="Calibri"/>
              </a:rPr>
              <a:t> will be subject to the higher tax rate</a:t>
            </a:r>
            <a:endParaRPr sz="1800">
              <a:latin typeface="Calibri"/>
              <a:ea typeface="Calibri"/>
              <a:cs typeface="Calibri"/>
              <a:sym typeface="Calibri"/>
            </a:endParaRPr>
          </a:p>
          <a:p>
            <a:pPr indent="-342891" lvl="0" marL="342891" marR="0" rtl="0" algn="l">
              <a:spcBef>
                <a:spcPts val="0"/>
              </a:spcBef>
              <a:spcAft>
                <a:spcPts val="0"/>
              </a:spcAft>
              <a:buClr>
                <a:srgbClr val="000000"/>
              </a:buClr>
              <a:buSzPts val="1800"/>
              <a:buFont typeface="Calibri"/>
              <a:buChar char="•"/>
            </a:pPr>
            <a:r>
              <a:rPr lang="en-US" sz="1800">
                <a:latin typeface="Calibri"/>
                <a:ea typeface="Calibri"/>
                <a:cs typeface="Calibri"/>
                <a:sym typeface="Calibri"/>
              </a:rPr>
              <a:t>The </a:t>
            </a:r>
            <a:r>
              <a:rPr b="1" lang="en-US" sz="1800">
                <a:latin typeface="Calibri"/>
                <a:ea typeface="Calibri"/>
                <a:cs typeface="Calibri"/>
                <a:sym typeface="Calibri"/>
              </a:rPr>
              <a:t>ultra-wealthy taxpayers represented 0.3% </a:t>
            </a:r>
            <a:r>
              <a:rPr lang="en-US" sz="1800">
                <a:latin typeface="Calibri"/>
                <a:ea typeface="Calibri"/>
                <a:cs typeface="Calibri"/>
                <a:sym typeface="Calibri"/>
              </a:rPr>
              <a:t>of tax filers in 2018</a:t>
            </a:r>
            <a:endParaRPr/>
          </a:p>
        </p:txBody>
      </p:sp>
      <p:sp>
        <p:nvSpPr>
          <p:cNvPr id="172" name="Google Shape;172;gd128c5d94d_0_94"/>
          <p:cNvSpPr/>
          <p:nvPr/>
        </p:nvSpPr>
        <p:spPr>
          <a:xfrm>
            <a:off x="297475" y="4191625"/>
            <a:ext cx="1421400" cy="2145600"/>
          </a:xfrm>
          <a:prstGeom prst="rect">
            <a:avLst/>
          </a:prstGeom>
          <a:solidFill>
            <a:srgbClr val="0070C0"/>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Potential</a:t>
            </a:r>
            <a:r>
              <a:rPr b="1" lang="en-US" sz="2000">
                <a:solidFill>
                  <a:srgbClr val="FFFFFF"/>
                </a:solidFill>
                <a:latin typeface="Calibri"/>
                <a:ea typeface="Calibri"/>
                <a:cs typeface="Calibri"/>
                <a:sym typeface="Calibri"/>
              </a:rPr>
              <a:t> Reactions</a:t>
            </a:r>
            <a:endParaRPr b="1" sz="2000">
              <a:solidFill>
                <a:srgbClr val="FFFFFF"/>
              </a:solidFill>
              <a:latin typeface="Calibri"/>
              <a:ea typeface="Calibri"/>
              <a:cs typeface="Calibri"/>
              <a:sym typeface="Calibri"/>
            </a:endParaRPr>
          </a:p>
        </p:txBody>
      </p:sp>
      <p:sp>
        <p:nvSpPr>
          <p:cNvPr id="173" name="Google Shape;173;gd128c5d94d_0_94"/>
          <p:cNvSpPr/>
          <p:nvPr/>
        </p:nvSpPr>
        <p:spPr>
          <a:xfrm>
            <a:off x="1853325" y="4181400"/>
            <a:ext cx="5827200" cy="2155800"/>
          </a:xfrm>
          <a:prstGeom prst="rect">
            <a:avLst/>
          </a:prstGeom>
          <a:noFill/>
          <a:ln cap="flat" cmpd="sng" w="19050">
            <a:solidFill>
              <a:srgbClr val="0070C0"/>
            </a:solidFill>
            <a:prstDash val="solid"/>
            <a:round/>
            <a:headEnd len="sm" w="sm" type="none"/>
            <a:tailEnd len="sm" w="sm" type="none"/>
          </a:ln>
        </p:spPr>
        <p:txBody>
          <a:bodyPr anchorCtr="0" anchor="ctr" bIns="41125" lIns="82275" spcFirstLastPara="1" rIns="82275" wrap="square" tIns="41125">
            <a:noAutofit/>
          </a:bodyPr>
          <a:lstStyle/>
          <a:p>
            <a:pPr indent="-342891" lvl="0" marL="342891" marR="0" rtl="0" algn="l">
              <a:spcBef>
                <a:spcPts val="0"/>
              </a:spcBef>
              <a:spcAft>
                <a:spcPts val="0"/>
              </a:spcAft>
              <a:buClr>
                <a:srgbClr val="000000"/>
              </a:buClr>
              <a:buSzPts val="1800"/>
              <a:buFont typeface="Calibri"/>
              <a:buChar char="•"/>
            </a:pPr>
            <a:r>
              <a:rPr lang="en-US" sz="1800">
                <a:latin typeface="Calibri"/>
                <a:ea typeface="Calibri"/>
                <a:cs typeface="Calibri"/>
                <a:sym typeface="Calibri"/>
              </a:rPr>
              <a:t>Options between </a:t>
            </a:r>
            <a:r>
              <a:rPr b="1" lang="en-US" sz="1800">
                <a:latin typeface="Calibri"/>
                <a:ea typeface="Calibri"/>
                <a:cs typeface="Calibri"/>
                <a:sym typeface="Calibri"/>
              </a:rPr>
              <a:t>hold</a:t>
            </a:r>
            <a:r>
              <a:rPr lang="en-US" sz="1800">
                <a:latin typeface="Calibri"/>
                <a:ea typeface="Calibri"/>
                <a:cs typeface="Calibri"/>
                <a:sym typeface="Calibri"/>
              </a:rPr>
              <a:t>, </a:t>
            </a:r>
            <a:r>
              <a:rPr b="1" lang="en-US" sz="1800">
                <a:latin typeface="Calibri"/>
                <a:ea typeface="Calibri"/>
                <a:cs typeface="Calibri"/>
                <a:sym typeface="Calibri"/>
              </a:rPr>
              <a:t>turnover</a:t>
            </a:r>
            <a:r>
              <a:rPr lang="en-US" sz="1800">
                <a:latin typeface="Calibri"/>
                <a:ea typeface="Calibri"/>
                <a:cs typeface="Calibri"/>
                <a:sym typeface="Calibri"/>
              </a:rPr>
              <a:t> the </a:t>
            </a:r>
            <a:r>
              <a:rPr lang="en-US" sz="1800">
                <a:latin typeface="Calibri"/>
                <a:ea typeface="Calibri"/>
                <a:cs typeface="Calibri"/>
                <a:sym typeface="Calibri"/>
              </a:rPr>
              <a:t>portfolio, and </a:t>
            </a:r>
            <a:r>
              <a:rPr b="1" lang="en-US" sz="1800">
                <a:latin typeface="Calibri"/>
                <a:ea typeface="Calibri"/>
                <a:cs typeface="Calibri"/>
                <a:sym typeface="Calibri"/>
              </a:rPr>
              <a:t>reallocating wealth</a:t>
            </a:r>
            <a:r>
              <a:rPr lang="en-US" sz="1800">
                <a:latin typeface="Calibri"/>
                <a:ea typeface="Calibri"/>
                <a:cs typeface="Calibri"/>
                <a:sym typeface="Calibri"/>
              </a:rPr>
              <a:t> to different asset classes</a:t>
            </a:r>
            <a:r>
              <a:rPr lang="en-US" sz="1800">
                <a:latin typeface="Calibri"/>
                <a:ea typeface="Calibri"/>
                <a:cs typeface="Calibri"/>
                <a:sym typeface="Calibri"/>
              </a:rPr>
              <a:t> </a:t>
            </a:r>
            <a:endParaRPr sz="1800">
              <a:latin typeface="Calibri"/>
              <a:ea typeface="Calibri"/>
              <a:cs typeface="Calibri"/>
              <a:sym typeface="Calibri"/>
            </a:endParaRPr>
          </a:p>
          <a:p>
            <a:pPr indent="-342891" lvl="0" marL="342891" marR="0" rtl="0" algn="l">
              <a:spcBef>
                <a:spcPts val="0"/>
              </a:spcBef>
              <a:spcAft>
                <a:spcPts val="0"/>
              </a:spcAft>
              <a:buSzPts val="1800"/>
              <a:buFont typeface="Calibri"/>
              <a:buChar char="•"/>
            </a:pPr>
            <a:r>
              <a:rPr b="1" lang="en-US" sz="1800">
                <a:latin typeface="Calibri"/>
                <a:ea typeface="Calibri"/>
                <a:cs typeface="Calibri"/>
                <a:sym typeface="Calibri"/>
              </a:rPr>
              <a:t>Doubt on the actual impact</a:t>
            </a:r>
            <a:r>
              <a:rPr lang="en-US" sz="1800">
                <a:latin typeface="Calibri"/>
                <a:ea typeface="Calibri"/>
                <a:cs typeface="Calibri"/>
                <a:sym typeface="Calibri"/>
              </a:rPr>
              <a:t> of raising capital gain tax and even successfully passed in the Congress </a:t>
            </a:r>
            <a:endParaRPr sz="1800">
              <a:latin typeface="Calibri"/>
              <a:ea typeface="Calibri"/>
              <a:cs typeface="Calibri"/>
              <a:sym typeface="Calibri"/>
            </a:endParaRPr>
          </a:p>
          <a:p>
            <a:pPr indent="-342891" lvl="0" marL="342891" marR="0" rtl="0" algn="l">
              <a:spcBef>
                <a:spcPts val="0"/>
              </a:spcBef>
              <a:spcAft>
                <a:spcPts val="0"/>
              </a:spcAft>
              <a:buSzPts val="1800"/>
              <a:buFont typeface="Calibri"/>
              <a:buChar char="•"/>
            </a:pPr>
            <a:r>
              <a:rPr lang="en-US" sz="1800">
                <a:latin typeface="Calibri"/>
                <a:ea typeface="Calibri"/>
                <a:cs typeface="Calibri"/>
                <a:sym typeface="Calibri"/>
              </a:rPr>
              <a:t>Retain the control of avoid paying tax by </a:t>
            </a:r>
            <a:r>
              <a:rPr b="1" lang="en-US" sz="1800">
                <a:latin typeface="Calibri"/>
                <a:ea typeface="Calibri"/>
                <a:cs typeface="Calibri"/>
                <a:sym typeface="Calibri"/>
              </a:rPr>
              <a:t>not realizing the net capital gain </a:t>
            </a:r>
            <a:endParaRPr b="1" sz="1800">
              <a:latin typeface="Calibri"/>
              <a:ea typeface="Calibri"/>
              <a:cs typeface="Calibri"/>
              <a:sym typeface="Calibri"/>
            </a:endParaRPr>
          </a:p>
        </p:txBody>
      </p:sp>
      <p:sp>
        <p:nvSpPr>
          <p:cNvPr id="174" name="Google Shape;174;gd128c5d94d_0_94"/>
          <p:cNvSpPr/>
          <p:nvPr/>
        </p:nvSpPr>
        <p:spPr>
          <a:xfrm>
            <a:off x="297475" y="2585112"/>
            <a:ext cx="1421400" cy="1480500"/>
          </a:xfrm>
          <a:prstGeom prst="rect">
            <a:avLst/>
          </a:prstGeom>
          <a:solidFill>
            <a:srgbClr val="929391"/>
          </a:solidFill>
          <a:ln>
            <a:noFill/>
          </a:ln>
        </p:spPr>
        <p:txBody>
          <a:bodyPr anchorCtr="0" anchor="ctr" bIns="41125" lIns="82275" spcFirstLastPara="1" rIns="82275" wrap="square" tIns="4112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Historical</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Results</a:t>
            </a:r>
            <a:endParaRPr b="1" sz="2000">
              <a:solidFill>
                <a:srgbClr val="FFFFFF"/>
              </a:solidFill>
              <a:latin typeface="Calibri"/>
              <a:ea typeface="Calibri"/>
              <a:cs typeface="Calibri"/>
              <a:sym typeface="Calibri"/>
            </a:endParaRPr>
          </a:p>
        </p:txBody>
      </p:sp>
      <p:sp>
        <p:nvSpPr>
          <p:cNvPr id="175" name="Google Shape;175;gd128c5d94d_0_94"/>
          <p:cNvSpPr/>
          <p:nvPr/>
        </p:nvSpPr>
        <p:spPr>
          <a:xfrm>
            <a:off x="1853325" y="2570210"/>
            <a:ext cx="5827200" cy="1498800"/>
          </a:xfrm>
          <a:prstGeom prst="rect">
            <a:avLst/>
          </a:prstGeom>
          <a:noFill/>
          <a:ln cap="flat" cmpd="sng" w="19050">
            <a:solidFill>
              <a:srgbClr val="7F7F7F"/>
            </a:solidFill>
            <a:prstDash val="solid"/>
            <a:round/>
            <a:headEnd len="sm" w="sm" type="none"/>
            <a:tailEnd len="sm" w="sm" type="none"/>
          </a:ln>
        </p:spPr>
        <p:txBody>
          <a:bodyPr anchorCtr="0" anchor="ctr" bIns="41125" lIns="82275" spcFirstLastPara="1" rIns="82275" wrap="square" tIns="41125">
            <a:noAutofit/>
          </a:bodyPr>
          <a:lstStyle/>
          <a:p>
            <a:pPr indent="-342891" lvl="0" marL="342891" marR="0" rtl="0" algn="l">
              <a:spcBef>
                <a:spcPts val="0"/>
              </a:spcBef>
              <a:spcAft>
                <a:spcPts val="0"/>
              </a:spcAft>
              <a:buClr>
                <a:srgbClr val="000000"/>
              </a:buClr>
              <a:buSzPts val="1800"/>
              <a:buFont typeface="Calibri"/>
              <a:buChar char="•"/>
            </a:pPr>
            <a:r>
              <a:rPr b="1" lang="en-US" sz="1800">
                <a:latin typeface="Calibri"/>
                <a:ea typeface="Calibri"/>
                <a:cs typeface="Calibri"/>
                <a:sym typeface="Calibri"/>
              </a:rPr>
              <a:t>Capital gain tax rose 9%</a:t>
            </a:r>
            <a:r>
              <a:rPr lang="en-US" sz="1800">
                <a:latin typeface="Calibri"/>
                <a:ea typeface="Calibri"/>
                <a:cs typeface="Calibri"/>
                <a:sym typeface="Calibri"/>
              </a:rPr>
              <a:t> in 2013 yet the </a:t>
            </a:r>
            <a:r>
              <a:rPr b="1" lang="en-US" sz="1800">
                <a:latin typeface="Calibri"/>
                <a:ea typeface="Calibri"/>
                <a:cs typeface="Calibri"/>
                <a:sym typeface="Calibri"/>
              </a:rPr>
              <a:t>s</a:t>
            </a:r>
            <a:r>
              <a:rPr b="1" lang="en-US" sz="1800">
                <a:latin typeface="Calibri"/>
                <a:ea typeface="Calibri"/>
                <a:cs typeface="Calibri"/>
                <a:sym typeface="Calibri"/>
              </a:rPr>
              <a:t>tock market ro</a:t>
            </a:r>
            <a:r>
              <a:rPr b="1" lang="en-US" sz="1800">
                <a:latin typeface="Calibri"/>
                <a:ea typeface="Calibri"/>
                <a:cs typeface="Calibri"/>
                <a:sym typeface="Calibri"/>
              </a:rPr>
              <a:t>se 30% that year</a:t>
            </a:r>
            <a:endParaRPr b="1" sz="1800">
              <a:latin typeface="Calibri"/>
              <a:ea typeface="Calibri"/>
              <a:cs typeface="Calibri"/>
              <a:sym typeface="Calibri"/>
            </a:endParaRPr>
          </a:p>
          <a:p>
            <a:pPr indent="-342891" lvl="0" marL="342891" marR="0" rtl="0" algn="l">
              <a:spcBef>
                <a:spcPts val="0"/>
              </a:spcBef>
              <a:spcAft>
                <a:spcPts val="0"/>
              </a:spcAft>
              <a:buClr>
                <a:srgbClr val="000000"/>
              </a:buClr>
              <a:buSzPts val="1800"/>
              <a:buFont typeface="Calibri"/>
              <a:buChar char="•"/>
            </a:pPr>
            <a:r>
              <a:rPr b="1" lang="en-US" sz="1800">
                <a:latin typeface="Calibri"/>
                <a:ea typeface="Calibri"/>
                <a:cs typeface="Calibri"/>
                <a:sym typeface="Calibri"/>
              </a:rPr>
              <a:t>No </a:t>
            </a:r>
            <a:r>
              <a:rPr b="1" lang="en-US" sz="1800">
                <a:latin typeface="Calibri"/>
                <a:ea typeface="Calibri"/>
                <a:cs typeface="Calibri"/>
                <a:sym typeface="Calibri"/>
              </a:rPr>
              <a:t>correlation</a:t>
            </a:r>
            <a:r>
              <a:rPr lang="en-US" sz="1800">
                <a:latin typeface="Calibri"/>
                <a:ea typeface="Calibri"/>
                <a:cs typeface="Calibri"/>
                <a:sym typeface="Calibri"/>
              </a:rPr>
              <a:t> between </a:t>
            </a:r>
            <a:r>
              <a:rPr lang="en-US" sz="1800">
                <a:latin typeface="Calibri"/>
                <a:ea typeface="Calibri"/>
                <a:cs typeface="Calibri"/>
                <a:sym typeface="Calibri"/>
              </a:rPr>
              <a:t>capital</a:t>
            </a:r>
            <a:r>
              <a:rPr lang="en-US" sz="1800">
                <a:latin typeface="Calibri"/>
                <a:ea typeface="Calibri"/>
                <a:cs typeface="Calibri"/>
                <a:sym typeface="Calibri"/>
              </a:rPr>
              <a:t> gain tax and stock performance found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gd5776e94e1_0_3"/>
          <p:cNvSpPr txBox="1"/>
          <p:nvPr>
            <p:ph type="title"/>
          </p:nvPr>
        </p:nvSpPr>
        <p:spPr>
          <a:xfrm>
            <a:off x="712384" y="47850"/>
            <a:ext cx="9932700" cy="7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Biden Recent Capital Gain Tax </a:t>
            </a:r>
            <a:r>
              <a:rPr lang="en-US"/>
              <a:t>Proposal</a:t>
            </a:r>
            <a:r>
              <a:rPr lang="en-US"/>
              <a:t> Shock the Market</a:t>
            </a:r>
            <a:endParaRPr/>
          </a:p>
        </p:txBody>
      </p:sp>
      <p:sp>
        <p:nvSpPr>
          <p:cNvPr id="181" name="Google Shape;181;gd5776e94e1_0_3"/>
          <p:cNvSpPr txBox="1"/>
          <p:nvPr>
            <p:ph idx="1" type="body"/>
          </p:nvPr>
        </p:nvSpPr>
        <p:spPr>
          <a:xfrm>
            <a:off x="712384" y="624833"/>
            <a:ext cx="9932700" cy="444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Raising capital gain tax for the top wealth and terminating tax break on inheritance</a:t>
            </a:r>
            <a:endParaRPr/>
          </a:p>
        </p:txBody>
      </p:sp>
      <p:sp>
        <p:nvSpPr>
          <p:cNvPr id="182" name="Google Shape;182;gd5776e94e1_0_3"/>
          <p:cNvSpPr txBox="1"/>
          <p:nvPr/>
        </p:nvSpPr>
        <p:spPr>
          <a:xfrm>
            <a:off x="0" y="6475775"/>
            <a:ext cx="46959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50">
                <a:solidFill>
                  <a:srgbClr val="929391"/>
                </a:solidFill>
                <a:latin typeface="Calibri"/>
                <a:ea typeface="Calibri"/>
                <a:cs typeface="Calibri"/>
                <a:sym typeface="Calibri"/>
              </a:rPr>
              <a:t>Source: Bloomberg, The White House, </a:t>
            </a:r>
            <a:r>
              <a:rPr lang="en-US" sz="1550">
                <a:solidFill>
                  <a:srgbClr val="929391"/>
                </a:solidFill>
                <a:uFill>
                  <a:noFill/>
                </a:uFill>
                <a:latin typeface="Calibri"/>
                <a:ea typeface="Calibri"/>
                <a:cs typeface="Calibri"/>
                <a:sym typeface="Calibri"/>
                <a:hlinkClick r:id="rId3">
                  <a:extLst>
                    <a:ext uri="{A12FA001-AC4F-418D-AE19-62706E023703}">
                      <ahyp:hlinkClr val="tx"/>
                    </a:ext>
                  </a:extLst>
                </a:hlinkClick>
              </a:rPr>
              <a:t>CNBC</a:t>
            </a:r>
            <a:endParaRPr sz="1900">
              <a:solidFill>
                <a:srgbClr val="929391"/>
              </a:solidFill>
            </a:endParaRPr>
          </a:p>
        </p:txBody>
      </p:sp>
      <p:sp>
        <p:nvSpPr>
          <p:cNvPr id="183" name="Google Shape;183;gd5776e94e1_0_3"/>
          <p:cNvSpPr/>
          <p:nvPr/>
        </p:nvSpPr>
        <p:spPr>
          <a:xfrm>
            <a:off x="604988" y="1678338"/>
            <a:ext cx="4974600" cy="365100"/>
          </a:xfrm>
          <a:prstGeom prst="rect">
            <a:avLst/>
          </a:prstGeom>
          <a:solidFill>
            <a:srgbClr val="0B37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Biden Broader Tax Proposal</a:t>
            </a:r>
            <a:endParaRPr b="1" sz="2000">
              <a:solidFill>
                <a:srgbClr val="FFFFFF"/>
              </a:solidFill>
              <a:latin typeface="Calibri"/>
              <a:ea typeface="Calibri"/>
              <a:cs typeface="Calibri"/>
              <a:sym typeface="Calibri"/>
            </a:endParaRPr>
          </a:p>
        </p:txBody>
      </p:sp>
      <p:sp>
        <p:nvSpPr>
          <p:cNvPr id="184" name="Google Shape;184;gd5776e94e1_0_3"/>
          <p:cNvSpPr/>
          <p:nvPr/>
        </p:nvSpPr>
        <p:spPr>
          <a:xfrm>
            <a:off x="605000" y="2113946"/>
            <a:ext cx="4974600" cy="3141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D</a:t>
            </a:r>
            <a:r>
              <a:rPr b="1" lang="en-US" sz="2000">
                <a:solidFill>
                  <a:schemeClr val="lt1"/>
                </a:solidFill>
                <a:latin typeface="Calibri"/>
                <a:ea typeface="Calibri"/>
                <a:cs typeface="Calibri"/>
                <a:sym typeface="Calibri"/>
              </a:rPr>
              <a:t>ouble the capital gain tax</a:t>
            </a:r>
            <a:endParaRPr b="1" sz="2000">
              <a:solidFill>
                <a:srgbClr val="FFFFFF"/>
              </a:solidFill>
              <a:latin typeface="Calibri"/>
              <a:ea typeface="Calibri"/>
              <a:cs typeface="Calibri"/>
              <a:sym typeface="Calibri"/>
            </a:endParaRPr>
          </a:p>
        </p:txBody>
      </p:sp>
      <p:sp>
        <p:nvSpPr>
          <p:cNvPr id="185" name="Google Shape;185;gd5776e94e1_0_3"/>
          <p:cNvSpPr/>
          <p:nvPr/>
        </p:nvSpPr>
        <p:spPr>
          <a:xfrm>
            <a:off x="604988" y="2428013"/>
            <a:ext cx="4974600" cy="34305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 March 31, Biden announced to </a:t>
            </a:r>
            <a:r>
              <a:rPr b="1" lang="en-US" sz="1800">
                <a:solidFill>
                  <a:schemeClr val="dk1"/>
                </a:solidFill>
                <a:latin typeface="Calibri"/>
                <a:ea typeface="Calibri"/>
                <a:cs typeface="Calibri"/>
                <a:sym typeface="Calibri"/>
              </a:rPr>
              <a:t>r</a:t>
            </a:r>
            <a:r>
              <a:rPr b="1" lang="en-US" sz="1800">
                <a:solidFill>
                  <a:schemeClr val="dk1"/>
                </a:solidFill>
                <a:latin typeface="Calibri"/>
                <a:ea typeface="Calibri"/>
                <a:cs typeface="Calibri"/>
                <a:sym typeface="Calibri"/>
              </a:rPr>
              <a:t>aise the top capital gain rate from 20% to 39.6% </a:t>
            </a:r>
            <a:r>
              <a:rPr lang="en-US" sz="1800">
                <a:solidFill>
                  <a:schemeClr val="dk1"/>
                </a:solidFill>
                <a:latin typeface="Calibri"/>
                <a:ea typeface="Calibri"/>
                <a:cs typeface="Calibri"/>
                <a:sym typeface="Calibri"/>
              </a:rPr>
              <a:t>on those earning $1 million or more (0.3% of taxpayers)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Coupled with the existing </a:t>
            </a:r>
            <a:r>
              <a:rPr b="1" lang="en-US" sz="1800">
                <a:solidFill>
                  <a:schemeClr val="dk1"/>
                </a:solidFill>
                <a:latin typeface="Calibri"/>
                <a:ea typeface="Calibri"/>
                <a:cs typeface="Calibri"/>
                <a:sym typeface="Calibri"/>
              </a:rPr>
              <a:t>3.8% Medicare surtax </a:t>
            </a:r>
            <a:r>
              <a:rPr lang="en-US" sz="1800">
                <a:solidFill>
                  <a:schemeClr val="dk1"/>
                </a:solidFill>
                <a:latin typeface="Calibri"/>
                <a:ea typeface="Calibri"/>
                <a:cs typeface="Calibri"/>
                <a:sym typeface="Calibri"/>
              </a:rPr>
              <a:t>on investment income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 higher </a:t>
            </a:r>
            <a:r>
              <a:rPr b="1" lang="en-US" sz="1800">
                <a:solidFill>
                  <a:schemeClr val="dk1"/>
                </a:solidFill>
                <a:latin typeface="Calibri"/>
                <a:ea typeface="Calibri"/>
                <a:cs typeface="Calibri"/>
                <a:sym typeface="Calibri"/>
              </a:rPr>
              <a:t>28%</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capital gain rate</a:t>
            </a:r>
            <a:r>
              <a:rPr lang="en-US" sz="1800">
                <a:solidFill>
                  <a:schemeClr val="dk1"/>
                </a:solidFill>
                <a:latin typeface="Calibri"/>
                <a:ea typeface="Calibri"/>
                <a:cs typeface="Calibri"/>
                <a:sym typeface="Calibri"/>
              </a:rPr>
              <a:t> applies to investment in small businesses and collectibles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Expected to raise </a:t>
            </a:r>
            <a:r>
              <a:rPr b="1" lang="en-US" sz="1800">
                <a:solidFill>
                  <a:schemeClr val="dk1"/>
                </a:solidFill>
                <a:latin typeface="Calibri"/>
                <a:ea typeface="Calibri"/>
                <a:cs typeface="Calibri"/>
                <a:sym typeface="Calibri"/>
              </a:rPr>
              <a:t>$113 billion</a:t>
            </a:r>
            <a:r>
              <a:rPr lang="en-US" sz="1800">
                <a:solidFill>
                  <a:schemeClr val="dk1"/>
                </a:solidFill>
                <a:latin typeface="Calibri"/>
                <a:ea typeface="Calibri"/>
                <a:cs typeface="Calibri"/>
                <a:sym typeface="Calibri"/>
              </a:rPr>
              <a:t> over a decade starting in 2022</a:t>
            </a:r>
            <a:endParaRPr sz="1800">
              <a:solidFill>
                <a:schemeClr val="dk1"/>
              </a:solidFill>
              <a:latin typeface="Calibri"/>
              <a:ea typeface="Calibri"/>
              <a:cs typeface="Calibri"/>
              <a:sym typeface="Calibri"/>
            </a:endParaRPr>
          </a:p>
        </p:txBody>
      </p:sp>
      <p:sp>
        <p:nvSpPr>
          <p:cNvPr id="186" name="Google Shape;186;gd5776e94e1_0_3"/>
          <p:cNvSpPr/>
          <p:nvPr/>
        </p:nvSpPr>
        <p:spPr>
          <a:xfrm>
            <a:off x="6721688" y="1817675"/>
            <a:ext cx="4974300" cy="3108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End Inheritance Tax Break</a:t>
            </a:r>
            <a:endParaRPr b="1" sz="2000">
              <a:solidFill>
                <a:schemeClr val="lt1"/>
              </a:solidFill>
              <a:latin typeface="Calibri"/>
              <a:ea typeface="Calibri"/>
              <a:cs typeface="Calibri"/>
              <a:sym typeface="Calibri"/>
            </a:endParaRPr>
          </a:p>
        </p:txBody>
      </p:sp>
      <p:sp>
        <p:nvSpPr>
          <p:cNvPr id="187" name="Google Shape;187;gd5776e94e1_0_3"/>
          <p:cNvSpPr/>
          <p:nvPr/>
        </p:nvSpPr>
        <p:spPr>
          <a:xfrm>
            <a:off x="6721538" y="2128475"/>
            <a:ext cx="4974600" cy="17910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Eliminate the tax break</a:t>
            </a:r>
            <a:r>
              <a:rPr lang="en-US" sz="1800">
                <a:solidFill>
                  <a:schemeClr val="dk1"/>
                </a:solidFill>
                <a:latin typeface="Calibri"/>
                <a:ea typeface="Calibri"/>
                <a:cs typeface="Calibri"/>
                <a:sym typeface="Calibri"/>
              </a:rPr>
              <a:t> between asset inheritance and asset also known as</a:t>
            </a:r>
            <a:r>
              <a:rPr b="1" lang="en-US" sz="1800">
                <a:solidFill>
                  <a:schemeClr val="dk1"/>
                </a:solidFill>
                <a:latin typeface="Calibri"/>
                <a:ea typeface="Calibri"/>
                <a:cs typeface="Calibri"/>
                <a:sym typeface="Calibri"/>
              </a:rPr>
              <a:t> the step-up in basis”</a:t>
            </a:r>
            <a:r>
              <a:rPr lang="en-US" sz="1800">
                <a:solidFill>
                  <a:schemeClr val="dk1"/>
                </a:solidFill>
                <a:latin typeface="Calibri"/>
                <a:ea typeface="Calibri"/>
                <a:cs typeface="Calibri"/>
                <a:sym typeface="Calibri"/>
              </a:rPr>
              <a:t> at death</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Allow exemptions for </a:t>
            </a:r>
            <a:r>
              <a:rPr b="1" lang="en-US" sz="1800">
                <a:solidFill>
                  <a:schemeClr val="dk1"/>
                </a:solidFill>
                <a:latin typeface="Calibri"/>
                <a:ea typeface="Calibri"/>
                <a:cs typeface="Calibri"/>
                <a:sym typeface="Calibri"/>
              </a:rPr>
              <a:t>individual</a:t>
            </a:r>
            <a:r>
              <a:rPr lang="en-US" sz="1800">
                <a:solidFill>
                  <a:schemeClr val="dk1"/>
                </a:solidFill>
                <a:latin typeface="Calibri"/>
                <a:ea typeface="Calibri"/>
                <a:cs typeface="Calibri"/>
                <a:sym typeface="Calibri"/>
              </a:rPr>
              <a:t> with property under $1 million or </a:t>
            </a:r>
            <a:r>
              <a:rPr b="1" lang="en-US" sz="1800">
                <a:solidFill>
                  <a:schemeClr val="dk1"/>
                </a:solidFill>
                <a:latin typeface="Calibri"/>
                <a:ea typeface="Calibri"/>
                <a:cs typeface="Calibri"/>
                <a:sym typeface="Calibri"/>
              </a:rPr>
              <a:t>couples </a:t>
            </a:r>
            <a:r>
              <a:rPr lang="en-US" sz="1800">
                <a:solidFill>
                  <a:schemeClr val="dk1"/>
                </a:solidFill>
                <a:latin typeface="Calibri"/>
                <a:ea typeface="Calibri"/>
                <a:cs typeface="Calibri"/>
                <a:sym typeface="Calibri"/>
              </a:rPr>
              <a:t>under 2.5 million</a:t>
            </a:r>
            <a:endParaRPr sz="1800">
              <a:solidFill>
                <a:schemeClr val="dk1"/>
              </a:solidFill>
              <a:latin typeface="Calibri"/>
              <a:ea typeface="Calibri"/>
              <a:cs typeface="Calibri"/>
              <a:sym typeface="Calibri"/>
            </a:endParaRPr>
          </a:p>
        </p:txBody>
      </p:sp>
      <p:sp>
        <p:nvSpPr>
          <p:cNvPr id="188" name="Google Shape;188;gd5776e94e1_0_3"/>
          <p:cNvSpPr/>
          <p:nvPr/>
        </p:nvSpPr>
        <p:spPr>
          <a:xfrm>
            <a:off x="6721538" y="1396238"/>
            <a:ext cx="4974600" cy="365100"/>
          </a:xfrm>
          <a:prstGeom prst="rect">
            <a:avLst/>
          </a:prstGeom>
          <a:solidFill>
            <a:srgbClr val="0B37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Intended Results </a:t>
            </a:r>
            <a:endParaRPr b="1" sz="2000">
              <a:solidFill>
                <a:srgbClr val="FFFFFF"/>
              </a:solidFill>
              <a:latin typeface="Calibri"/>
              <a:ea typeface="Calibri"/>
              <a:cs typeface="Calibri"/>
              <a:sym typeface="Calibri"/>
            </a:endParaRPr>
          </a:p>
        </p:txBody>
      </p:sp>
      <p:sp>
        <p:nvSpPr>
          <p:cNvPr id="189" name="Google Shape;189;gd5776e94e1_0_3"/>
          <p:cNvSpPr/>
          <p:nvPr/>
        </p:nvSpPr>
        <p:spPr>
          <a:xfrm>
            <a:off x="6721688" y="4047150"/>
            <a:ext cx="4974300" cy="310800"/>
          </a:xfrm>
          <a:prstGeom prst="rect">
            <a:avLst/>
          </a:prstGeom>
          <a:solidFill>
            <a:srgbClr val="2870C0"/>
          </a:solidFill>
          <a:ln cap="flat" cmpd="sng" w="12700">
            <a:solidFill>
              <a:srgbClr val="28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Fund Welfare Scheme</a:t>
            </a:r>
            <a:endParaRPr b="1" sz="2000">
              <a:solidFill>
                <a:schemeClr val="lt1"/>
              </a:solidFill>
              <a:latin typeface="Calibri"/>
              <a:ea typeface="Calibri"/>
              <a:cs typeface="Calibri"/>
              <a:sym typeface="Calibri"/>
            </a:endParaRPr>
          </a:p>
        </p:txBody>
      </p:sp>
      <p:sp>
        <p:nvSpPr>
          <p:cNvPr id="190" name="Google Shape;190;gd5776e94e1_0_3"/>
          <p:cNvSpPr/>
          <p:nvPr/>
        </p:nvSpPr>
        <p:spPr>
          <a:xfrm>
            <a:off x="6721538" y="4357950"/>
            <a:ext cx="4974600" cy="17910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Fund the </a:t>
            </a:r>
            <a:r>
              <a:rPr b="1" lang="en-US" sz="1800">
                <a:solidFill>
                  <a:schemeClr val="dk1"/>
                </a:solidFill>
                <a:latin typeface="Calibri"/>
                <a:ea typeface="Calibri"/>
                <a:cs typeface="Calibri"/>
                <a:sym typeface="Calibri"/>
              </a:rPr>
              <a:t>American Families Plan</a:t>
            </a:r>
            <a:r>
              <a:rPr lang="en-US" sz="1800">
                <a:solidFill>
                  <a:schemeClr val="dk1"/>
                </a:solidFill>
                <a:latin typeface="Calibri"/>
                <a:ea typeface="Calibri"/>
                <a:cs typeface="Calibri"/>
                <a:sym typeface="Calibri"/>
              </a:rPr>
              <a:t>, including preschool education and paid leave programs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Balance </a:t>
            </a:r>
            <a:r>
              <a:rPr b="1" lang="en-US" sz="1800">
                <a:solidFill>
                  <a:schemeClr val="dk1"/>
                </a:solidFill>
                <a:latin typeface="Calibri"/>
                <a:ea typeface="Calibri"/>
                <a:cs typeface="Calibri"/>
                <a:sym typeface="Calibri"/>
              </a:rPr>
              <a:t>wealth</a:t>
            </a:r>
            <a:r>
              <a:rPr lang="en-US" sz="1800">
                <a:solidFill>
                  <a:schemeClr val="dk1"/>
                </a:solidFill>
                <a:latin typeface="Calibri"/>
                <a:ea typeface="Calibri"/>
                <a:cs typeface="Calibri"/>
                <a:sym typeface="Calibri"/>
              </a:rPr>
              <a:t> to fund in education, assist medical cares and </a:t>
            </a:r>
            <a:r>
              <a:rPr lang="en-US" sz="1800">
                <a:solidFill>
                  <a:schemeClr val="dk1"/>
                </a:solidFill>
                <a:latin typeface="Calibri"/>
                <a:ea typeface="Calibri"/>
                <a:cs typeface="Calibri"/>
                <a:sym typeface="Calibri"/>
              </a:rPr>
              <a:t>provide</a:t>
            </a:r>
            <a:r>
              <a:rPr lang="en-US" sz="1800">
                <a:solidFill>
                  <a:schemeClr val="dk1"/>
                </a:solidFill>
                <a:latin typeface="Calibri"/>
                <a:ea typeface="Calibri"/>
                <a:cs typeface="Calibri"/>
                <a:sym typeface="Calibri"/>
              </a:rPr>
              <a:t> family support</a:t>
            </a:r>
            <a:endParaRPr sz="1800">
              <a:solidFill>
                <a:schemeClr val="dk1"/>
              </a:solidFill>
              <a:latin typeface="Calibri"/>
              <a:ea typeface="Calibri"/>
              <a:cs typeface="Calibri"/>
              <a:sym typeface="Calibri"/>
            </a:endParaRPr>
          </a:p>
        </p:txBody>
      </p:sp>
      <p:sp>
        <p:nvSpPr>
          <p:cNvPr id="191" name="Google Shape;191;gd5776e94e1_0_3"/>
          <p:cNvSpPr/>
          <p:nvPr/>
        </p:nvSpPr>
        <p:spPr>
          <a:xfrm rot="5399171">
            <a:off x="5474098" y="3484233"/>
            <a:ext cx="1243800" cy="29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Blue, 3 Strategy">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2021-04-26T03:00:17Z</dcterms:created>
  <dc:creator>Siu On LAU</dc:creator>
</cp:coreProperties>
</file>